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522101"/>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Banking System - UML Design</a:t>
            </a:r>
            <a:endParaRPr lang="en-US" sz="4400" dirty="0"/>
          </a:p>
        </p:txBody>
      </p:sp>
      <p:sp>
        <p:nvSpPr>
          <p:cNvPr id="4" name="Text 1"/>
          <p:cNvSpPr/>
          <p:nvPr/>
        </p:nvSpPr>
        <p:spPr>
          <a:xfrm>
            <a:off x="837724" y="428910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Software Modelling with Use Case, Class, and Sequence Diagrams</a:t>
            </a:r>
            <a:endParaRPr lang="en-US" sz="1850" dirty="0"/>
          </a:p>
        </p:txBody>
      </p:sp>
      <p:sp>
        <p:nvSpPr>
          <p:cNvPr id="5" name="Text 2"/>
          <p:cNvSpPr/>
          <p:nvPr/>
        </p:nvSpPr>
        <p:spPr>
          <a:xfrm>
            <a:off x="837724" y="4941332"/>
            <a:ext cx="7468553" cy="76604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Group Members: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[Names] </a:t>
            </a:r>
            <a:endParaRPr lang="en-US" sz="1850" dirty="0"/>
          </a:p>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Date:</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February 2026</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10501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Chapter 6</a:t>
            </a:r>
            <a:endParaRPr lang="en-US" sz="2200" dirty="0"/>
          </a:p>
        </p:txBody>
      </p:sp>
      <p:sp>
        <p:nvSpPr>
          <p:cNvPr id="3" name="Text 1"/>
          <p:cNvSpPr/>
          <p:nvPr/>
        </p:nvSpPr>
        <p:spPr>
          <a:xfrm>
            <a:off x="837724" y="1552694"/>
            <a:ext cx="10567749"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Conclusion: The Power of UML in Software Design</a:t>
            </a:r>
            <a:endParaRPr lang="en-US" sz="3500" dirty="0"/>
          </a:p>
        </p:txBody>
      </p:sp>
      <p:sp>
        <p:nvSpPr>
          <p:cNvPr id="4" name="Shape 2"/>
          <p:cNvSpPr/>
          <p:nvPr/>
        </p:nvSpPr>
        <p:spPr>
          <a:xfrm>
            <a:off x="665440" y="2474952"/>
            <a:ext cx="6530102" cy="3997404"/>
          </a:xfrm>
          <a:prstGeom prst="roundRect">
            <a:avLst>
              <a:gd name="adj" fmla="val 898"/>
            </a:avLst>
          </a:prstGeom>
          <a:solidFill>
            <a:srgbClr val="38512F"/>
          </a:solidFill>
          <a:ln/>
        </p:spPr>
      </p:sp>
      <p:sp>
        <p:nvSpPr>
          <p:cNvPr id="5" name="Text 3"/>
          <p:cNvSpPr/>
          <p:nvPr/>
        </p:nvSpPr>
        <p:spPr>
          <a:xfrm>
            <a:off x="1263729" y="2744152"/>
            <a:ext cx="5692497" cy="1266944"/>
          </a:xfrm>
          <a:prstGeom prst="rect">
            <a:avLst/>
          </a:prstGeom>
          <a:noFill/>
          <a:ln/>
        </p:spPr>
        <p:txBody>
          <a:bodyPr wrap="square" lIns="0" tIns="0" rIns="0" bIns="0" rtlCol="0" anchor="t"/>
          <a:lstStyle/>
          <a:p>
            <a:pPr algn="l" indent="0" marL="0">
              <a:lnSpc>
                <a:spcPts val="3300"/>
              </a:lnSpc>
              <a:buNone/>
            </a:pPr>
            <a:r>
              <a:rPr lang="en-US" sz="2650" dirty="0">
                <a:solidFill>
                  <a:srgbClr val="FFFFFF"/>
                </a:solidFill>
                <a:latin typeface="Lora" pitchFamily="34" charset="0"/>
                <a:ea typeface="Lora" pitchFamily="34" charset="-122"/>
                <a:cs typeface="Lora" pitchFamily="34" charset="-120"/>
              </a:rPr>
              <a:t>UML offers a visual, structured approach to software design, crucial for clarity and collaboration.</a:t>
            </a:r>
            <a:endParaRPr lang="en-US" sz="2650" dirty="0"/>
          </a:p>
        </p:txBody>
      </p:sp>
      <p:sp>
        <p:nvSpPr>
          <p:cNvPr id="6" name="Shape 4"/>
          <p:cNvSpPr/>
          <p:nvPr/>
        </p:nvSpPr>
        <p:spPr>
          <a:xfrm>
            <a:off x="904756" y="2744152"/>
            <a:ext cx="30480" cy="1266944"/>
          </a:xfrm>
          <a:prstGeom prst="rect">
            <a:avLst/>
          </a:prstGeom>
          <a:solidFill>
            <a:srgbClr val="38512F"/>
          </a:solidFill>
          <a:ln/>
        </p:spPr>
      </p:sp>
      <p:sp>
        <p:nvSpPr>
          <p:cNvPr id="7" name="Text 5"/>
          <p:cNvSpPr/>
          <p:nvPr/>
        </p:nvSpPr>
        <p:spPr>
          <a:xfrm>
            <a:off x="904756" y="4280297"/>
            <a:ext cx="6051471"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Source Sans 3" pitchFamily="34" charset="0"/>
                <a:ea typeface="Source Sans 3" pitchFamily="34" charset="-122"/>
                <a:cs typeface="Source Sans 3" pitchFamily="34" charset="-120"/>
              </a:rPr>
              <a:t>By employing various diagram types, we gain multi-faceted insights into complex systems.</a:t>
            </a:r>
            <a:endParaRPr lang="en-US" sz="1850" dirty="0"/>
          </a:p>
        </p:txBody>
      </p:sp>
      <p:sp>
        <p:nvSpPr>
          <p:cNvPr id="8" name="Text 6"/>
          <p:cNvSpPr/>
          <p:nvPr/>
        </p:nvSpPr>
        <p:spPr>
          <a:xfrm>
            <a:off x="7614761" y="2690336"/>
            <a:ext cx="6185535" cy="3698319"/>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3A3630"/>
                </a:solidFill>
                <a:latin typeface="Source Sans 3" pitchFamily="34" charset="0"/>
                <a:ea typeface="Source Sans 3" pitchFamily="34" charset="-122"/>
                <a:cs typeface="Source Sans 3" pitchFamily="34" charset="-120"/>
              </a:rPr>
              <a:t>Use Case Diagrams: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Define functional requirements from an actor's perspective, answering "what" the system does.</a:t>
            </a:r>
            <a:endParaRPr lang="en-US" sz="1850" dirty="0"/>
          </a:p>
          <a:p>
            <a:pPr algn="l" marL="342900" indent="-342900">
              <a:lnSpc>
                <a:spcPts val="3000"/>
              </a:lnSpc>
              <a:buSzPct val="100000"/>
              <a:buChar char="•"/>
            </a:pPr>
            <a:r>
              <a:rPr lang="en-US" sz="1850" b="1" dirty="0">
                <a:solidFill>
                  <a:srgbClr val="3A3630"/>
                </a:solidFill>
                <a:latin typeface="Source Sans 3" pitchFamily="34" charset="0"/>
                <a:ea typeface="Source Sans 3" pitchFamily="34" charset="-122"/>
                <a:cs typeface="Source Sans 3" pitchFamily="34" charset="-120"/>
              </a:rPr>
              <a:t>Class Diagrams: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Illustrate the system's static structure, answering "how" it's organised internally.</a:t>
            </a:r>
            <a:endParaRPr lang="en-US" sz="1850" dirty="0"/>
          </a:p>
          <a:p>
            <a:pPr algn="l" marL="342900" indent="-342900">
              <a:lnSpc>
                <a:spcPts val="3000"/>
              </a:lnSpc>
              <a:buSzPct val="100000"/>
              <a:buChar char="•"/>
            </a:pPr>
            <a:r>
              <a:rPr lang="en-US" sz="1850" b="1" dirty="0">
                <a:solidFill>
                  <a:srgbClr val="3A3630"/>
                </a:solidFill>
                <a:latin typeface="Source Sans 3" pitchFamily="34" charset="0"/>
                <a:ea typeface="Source Sans 3" pitchFamily="34" charset="-122"/>
                <a:cs typeface="Source Sans 3" pitchFamily="34" charset="-120"/>
              </a:rPr>
              <a:t>Sequence Diagrams: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Model dynamic behaviour and object interactions over time, detailing event sequences.</a:t>
            </a:r>
            <a:endParaRPr lang="en-US" sz="1850" dirty="0"/>
          </a:p>
          <a:p>
            <a:pPr algn="l" marL="342900" indent="-342900">
              <a:lnSpc>
                <a:spcPts val="3000"/>
              </a:lnSpc>
              <a:buSzPct val="100000"/>
              <a:buChar char="•"/>
            </a:pPr>
            <a:r>
              <a:rPr lang="en-US" sz="1850" b="1" dirty="0">
                <a:solidFill>
                  <a:srgbClr val="3A3630"/>
                </a:solidFill>
                <a:latin typeface="Source Sans 3" pitchFamily="34" charset="0"/>
                <a:ea typeface="Source Sans 3" pitchFamily="34" charset="-122"/>
                <a:cs typeface="Source Sans 3" pitchFamily="34" charset="-120"/>
              </a:rPr>
              <a:t>Preventative Measures:</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Modelling before coding significantly reduces errors and saves valuable development time.</a:t>
            </a:r>
            <a:endParaRPr lang="en-US" sz="1850" dirty="0"/>
          </a:p>
        </p:txBody>
      </p:sp>
      <p:sp>
        <p:nvSpPr>
          <p:cNvPr id="9" name="Text 7"/>
          <p:cNvSpPr/>
          <p:nvPr/>
        </p:nvSpPr>
        <p:spPr>
          <a:xfrm>
            <a:off x="837724" y="674155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Mastering UML enables robust, maintainable software solutions.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3548" y="766882"/>
            <a:ext cx="2566630" cy="320873"/>
          </a:xfrm>
          <a:prstGeom prst="rect">
            <a:avLst/>
          </a:prstGeom>
          <a:noFill/>
          <a:ln/>
        </p:spPr>
        <p:txBody>
          <a:bodyPr wrap="none" lIns="0" tIns="0" rIns="0" bIns="0" rtlCol="0" anchor="t"/>
          <a:lstStyle/>
          <a:p>
            <a:pPr algn="l" indent="0" marL="0">
              <a:lnSpc>
                <a:spcPts val="2500"/>
              </a:lnSpc>
              <a:buNone/>
            </a:pPr>
            <a:r>
              <a:rPr lang="en-US" sz="2000" dirty="0">
                <a:solidFill>
                  <a:srgbClr val="38512F"/>
                </a:solidFill>
                <a:latin typeface="Lora" pitchFamily="34" charset="0"/>
                <a:ea typeface="Lora" pitchFamily="34" charset="-122"/>
                <a:cs typeface="Lora" pitchFamily="34" charset="-120"/>
              </a:rPr>
              <a:t>Chapter 1</a:t>
            </a:r>
            <a:endParaRPr lang="en-US" sz="2000" dirty="0"/>
          </a:p>
        </p:txBody>
      </p:sp>
      <p:sp>
        <p:nvSpPr>
          <p:cNvPr id="3" name="Text 1"/>
          <p:cNvSpPr/>
          <p:nvPr/>
        </p:nvSpPr>
        <p:spPr>
          <a:xfrm>
            <a:off x="763548" y="1167289"/>
            <a:ext cx="10383560" cy="513278"/>
          </a:xfrm>
          <a:prstGeom prst="rect">
            <a:avLst/>
          </a:prstGeom>
          <a:noFill/>
          <a:ln/>
        </p:spPr>
        <p:txBody>
          <a:bodyPr wrap="none" lIns="0" tIns="0" rIns="0" bIns="0" rtlCol="0" anchor="t"/>
          <a:lstStyle/>
          <a:p>
            <a:pPr algn="l" indent="0" marL="0">
              <a:lnSpc>
                <a:spcPts val="4000"/>
              </a:lnSpc>
              <a:buNone/>
            </a:pPr>
            <a:r>
              <a:rPr lang="en-US" sz="3200" dirty="0">
                <a:solidFill>
                  <a:srgbClr val="38512F"/>
                </a:solidFill>
                <a:latin typeface="Lora" pitchFamily="34" charset="0"/>
                <a:ea typeface="Lora" pitchFamily="34" charset="-122"/>
                <a:cs typeface="Lora" pitchFamily="34" charset="-120"/>
              </a:rPr>
              <a:t>System Overview: The Digital Core of Modern Banking</a:t>
            </a:r>
            <a:endParaRPr lang="en-US" sz="3200" dirty="0"/>
          </a:p>
        </p:txBody>
      </p:sp>
      <p:sp>
        <p:nvSpPr>
          <p:cNvPr id="4" name="Text 2"/>
          <p:cNvSpPr/>
          <p:nvPr/>
        </p:nvSpPr>
        <p:spPr>
          <a:xfrm>
            <a:off x="763548" y="2157770"/>
            <a:ext cx="4240173" cy="2000964"/>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The Banking System is an intricate digital infrastructure designed to efficiently manage diverse financial operations. It acts as the backbone, enabling seamless transactions and maintaining financial records with precision and security.</a:t>
            </a:r>
            <a:endParaRPr lang="en-US" sz="1700" dirty="0"/>
          </a:p>
        </p:txBody>
      </p:sp>
      <p:sp>
        <p:nvSpPr>
          <p:cNvPr id="5" name="Text 3"/>
          <p:cNvSpPr/>
          <p:nvPr/>
        </p:nvSpPr>
        <p:spPr>
          <a:xfrm>
            <a:off x="763548" y="4337685"/>
            <a:ext cx="4240173" cy="333494"/>
          </a:xfrm>
          <a:prstGeom prst="rect">
            <a:avLst/>
          </a:prstGeom>
          <a:noFill/>
          <a:ln/>
        </p:spPr>
        <p:txBody>
          <a:bodyPr wrap="non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Key functions include:</a:t>
            </a:r>
            <a:endParaRPr lang="en-US" sz="1700" dirty="0"/>
          </a:p>
        </p:txBody>
      </p:sp>
      <p:sp>
        <p:nvSpPr>
          <p:cNvPr id="6" name="Text 4"/>
          <p:cNvSpPr/>
          <p:nvPr/>
        </p:nvSpPr>
        <p:spPr>
          <a:xfrm>
            <a:off x="763548" y="4850130"/>
            <a:ext cx="4240173" cy="2543056"/>
          </a:xfrm>
          <a:prstGeom prst="rect">
            <a:avLst/>
          </a:prstGeom>
          <a:noFill/>
          <a:ln/>
        </p:spPr>
        <p:txBody>
          <a:bodyPr wrap="square" lIns="0" tIns="0" rIns="0" bIns="0" rtlCol="0" anchor="t"/>
          <a:lstStyle/>
          <a:p>
            <a:pPr algn="l" marL="342900" indent="-342900">
              <a:lnSpc>
                <a:spcPts val="2600"/>
              </a:lnSpc>
              <a:buSzPct val="100000"/>
              <a:buChar char="•"/>
            </a:pPr>
            <a:r>
              <a:rPr lang="en-US" sz="1700" dirty="0">
                <a:solidFill>
                  <a:srgbClr val="3A3630"/>
                </a:solidFill>
                <a:latin typeface="Source Sans 3" pitchFamily="34" charset="0"/>
                <a:ea typeface="Source Sans 3" pitchFamily="34" charset="-122"/>
                <a:cs typeface="Source Sans 3" pitchFamily="34" charset="-120"/>
              </a:rPr>
              <a:t>Account Management (opening, closing, updating)</a:t>
            </a:r>
            <a:endParaRPr lang="en-US" sz="1700" dirty="0"/>
          </a:p>
          <a:p>
            <a:pPr algn="l" marL="342900" indent="-342900">
              <a:lnSpc>
                <a:spcPts val="2600"/>
              </a:lnSpc>
              <a:buSzPct val="100000"/>
              <a:buChar char="•"/>
            </a:pPr>
            <a:r>
              <a:rPr lang="en-US" sz="1700" dirty="0">
                <a:solidFill>
                  <a:srgbClr val="3A3630"/>
                </a:solidFill>
                <a:latin typeface="Source Sans 3" pitchFamily="34" charset="0"/>
                <a:ea typeface="Source Sans 3" pitchFamily="34" charset="-122"/>
                <a:cs typeface="Source Sans 3" pitchFamily="34" charset="-120"/>
              </a:rPr>
              <a:t>Deposits and Withdrawals (cash and cheque)</a:t>
            </a:r>
            <a:endParaRPr lang="en-US" sz="1700" dirty="0"/>
          </a:p>
          <a:p>
            <a:pPr algn="l" marL="342900" indent="-342900">
              <a:lnSpc>
                <a:spcPts val="2600"/>
              </a:lnSpc>
              <a:buSzPct val="100000"/>
              <a:buChar char="•"/>
            </a:pPr>
            <a:r>
              <a:rPr lang="en-US" sz="1700" dirty="0">
                <a:solidFill>
                  <a:srgbClr val="3A3630"/>
                </a:solidFill>
                <a:latin typeface="Source Sans 3" pitchFamily="34" charset="0"/>
                <a:ea typeface="Source Sans 3" pitchFamily="34" charset="-122"/>
                <a:cs typeface="Source Sans 3" pitchFamily="34" charset="-120"/>
              </a:rPr>
              <a:t>Fund Transfers (between accounts)</a:t>
            </a:r>
            <a:endParaRPr lang="en-US" sz="1700" dirty="0"/>
          </a:p>
          <a:p>
            <a:pPr algn="l" marL="342900" indent="-342900">
              <a:lnSpc>
                <a:spcPts val="2600"/>
              </a:lnSpc>
              <a:buSzPct val="100000"/>
              <a:buChar char="•"/>
            </a:pPr>
            <a:r>
              <a:rPr lang="en-US" sz="1700" dirty="0">
                <a:solidFill>
                  <a:srgbClr val="3A3630"/>
                </a:solidFill>
                <a:latin typeface="Source Sans 3" pitchFamily="34" charset="0"/>
                <a:ea typeface="Source Sans 3" pitchFamily="34" charset="-122"/>
                <a:cs typeface="Source Sans 3" pitchFamily="34" charset="-120"/>
              </a:rPr>
              <a:t>Loan Processing (applications, approvals, repayments)</a:t>
            </a:r>
            <a:endParaRPr lang="en-US" sz="1700" dirty="0"/>
          </a:p>
        </p:txBody>
      </p:sp>
      <p:pic>
        <p:nvPicPr>
          <p:cNvPr id="7" name="Image 0" descr="preencoded.png">    </p:cNvPr>
          <p:cNvPicPr>
            <a:picLocks noChangeAspect="1"/>
          </p:cNvPicPr>
          <p:nvPr/>
        </p:nvPicPr>
        <p:blipFill>
          <a:blip r:embed="rId1"/>
          <a:stretch>
            <a:fillRect/>
          </a:stretch>
        </p:blipFill>
        <p:spPr>
          <a:xfrm>
            <a:off x="5543550" y="2395895"/>
            <a:ext cx="8330803" cy="46497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9738" y="679133"/>
            <a:ext cx="2553772" cy="319207"/>
          </a:xfrm>
          <a:prstGeom prst="rect">
            <a:avLst/>
          </a:prstGeom>
          <a:noFill/>
          <a:ln/>
        </p:spPr>
        <p:txBody>
          <a:bodyPr wrap="none" lIns="0" tIns="0" rIns="0" bIns="0" rtlCol="0" anchor="t"/>
          <a:lstStyle/>
          <a:p>
            <a:pPr algn="l" indent="0" marL="0">
              <a:lnSpc>
                <a:spcPts val="2500"/>
              </a:lnSpc>
              <a:buNone/>
            </a:pPr>
            <a:r>
              <a:rPr lang="en-US" sz="2000" dirty="0">
                <a:solidFill>
                  <a:srgbClr val="38512F"/>
                </a:solidFill>
                <a:latin typeface="Lora" pitchFamily="34" charset="0"/>
                <a:ea typeface="Lora" pitchFamily="34" charset="-122"/>
                <a:cs typeface="Lora" pitchFamily="34" charset="-120"/>
              </a:rPr>
              <a:t>Chapter 2</a:t>
            </a:r>
            <a:endParaRPr lang="en-US" sz="2000" dirty="0"/>
          </a:p>
        </p:txBody>
      </p:sp>
      <p:sp>
        <p:nvSpPr>
          <p:cNvPr id="3" name="Text 1"/>
          <p:cNvSpPr/>
          <p:nvPr/>
        </p:nvSpPr>
        <p:spPr>
          <a:xfrm>
            <a:off x="759738" y="1077039"/>
            <a:ext cx="9168527" cy="510778"/>
          </a:xfrm>
          <a:prstGeom prst="rect">
            <a:avLst/>
          </a:prstGeom>
          <a:noFill/>
          <a:ln/>
        </p:spPr>
        <p:txBody>
          <a:bodyPr wrap="none" lIns="0" tIns="0" rIns="0" bIns="0" rtlCol="0" anchor="t"/>
          <a:lstStyle/>
          <a:p>
            <a:pPr algn="l" indent="0" marL="0">
              <a:lnSpc>
                <a:spcPts val="4000"/>
              </a:lnSpc>
              <a:buNone/>
            </a:pPr>
            <a:r>
              <a:rPr lang="en-US" sz="3200" dirty="0">
                <a:solidFill>
                  <a:srgbClr val="38512F"/>
                </a:solidFill>
                <a:latin typeface="Lora" pitchFamily="34" charset="0"/>
                <a:ea typeface="Lora" pitchFamily="34" charset="-122"/>
                <a:cs typeface="Lora" pitchFamily="34" charset="-120"/>
              </a:rPr>
              <a:t>Key Actors: Interacting with the Banking System</a:t>
            </a:r>
            <a:endParaRPr lang="en-US" sz="3200" dirty="0"/>
          </a:p>
        </p:txBody>
      </p:sp>
      <p:sp>
        <p:nvSpPr>
          <p:cNvPr id="4" name="Text 2"/>
          <p:cNvSpPr/>
          <p:nvPr/>
        </p:nvSpPr>
        <p:spPr>
          <a:xfrm>
            <a:off x="759738" y="1882973"/>
            <a:ext cx="13110924" cy="661988"/>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Understanding the various individuals and systems that interact with the banking system is crucial for a comprehensive UML design. Each actor has distinct roles and access levels, driving specific use cases within the system.</a:t>
            </a:r>
            <a:endParaRPr lang="en-US" sz="1700" dirty="0"/>
          </a:p>
        </p:txBody>
      </p:sp>
      <p:pic>
        <p:nvPicPr>
          <p:cNvPr id="5" name="Image 0" descr="preencoded.png">    </p:cNvPr>
          <p:cNvPicPr>
            <a:picLocks noChangeAspect="1"/>
          </p:cNvPicPr>
          <p:nvPr/>
        </p:nvPicPr>
        <p:blipFill>
          <a:blip r:embed="rId1"/>
          <a:stretch>
            <a:fillRect/>
          </a:stretch>
        </p:blipFill>
        <p:spPr>
          <a:xfrm>
            <a:off x="759738" y="2766298"/>
            <a:ext cx="3093244" cy="3093244"/>
          </a:xfrm>
          <a:prstGeom prst="rect">
            <a:avLst/>
          </a:prstGeom>
        </p:spPr>
      </p:pic>
      <p:sp>
        <p:nvSpPr>
          <p:cNvPr id="6" name="Text 3"/>
          <p:cNvSpPr/>
          <p:nvPr/>
        </p:nvSpPr>
        <p:spPr>
          <a:xfrm>
            <a:off x="759738" y="6056352"/>
            <a:ext cx="3064431" cy="383024"/>
          </a:xfrm>
          <a:prstGeom prst="rect">
            <a:avLst/>
          </a:prstGeom>
          <a:noFill/>
          <a:ln/>
        </p:spPr>
        <p:txBody>
          <a:bodyPr wrap="none" lIns="0" tIns="0" rIns="0" bIns="0" rtlCol="0" anchor="t"/>
          <a:lstStyle/>
          <a:p>
            <a:pPr algn="l" indent="0" marL="0">
              <a:lnSpc>
                <a:spcPts val="3000"/>
              </a:lnSpc>
              <a:buNone/>
            </a:pPr>
            <a:r>
              <a:rPr lang="en-US" sz="2400" dirty="0">
                <a:solidFill>
                  <a:srgbClr val="3A3630"/>
                </a:solidFill>
                <a:latin typeface="Lora" pitchFamily="34" charset="0"/>
                <a:ea typeface="Lora" pitchFamily="34" charset="-122"/>
                <a:cs typeface="Lora" pitchFamily="34" charset="-120"/>
              </a:rPr>
              <a:t>Customer</a:t>
            </a:r>
            <a:endParaRPr lang="en-US" sz="2400" dirty="0"/>
          </a:p>
        </p:txBody>
      </p:sp>
      <p:sp>
        <p:nvSpPr>
          <p:cNvPr id="7" name="Text 4"/>
          <p:cNvSpPr/>
          <p:nvPr/>
        </p:nvSpPr>
        <p:spPr>
          <a:xfrm>
            <a:off x="759738" y="6557367"/>
            <a:ext cx="3093244" cy="992981"/>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Individuals holding accounts and performing transactions via various channels.</a:t>
            </a:r>
            <a:endParaRPr lang="en-US" sz="1700" dirty="0"/>
          </a:p>
        </p:txBody>
      </p:sp>
      <p:pic>
        <p:nvPicPr>
          <p:cNvPr id="8" name="Image 1" descr="preencoded.png">    </p:cNvPr>
          <p:cNvPicPr>
            <a:picLocks noChangeAspect="1"/>
          </p:cNvPicPr>
          <p:nvPr/>
        </p:nvPicPr>
        <p:blipFill>
          <a:blip r:embed="rId2"/>
          <a:stretch>
            <a:fillRect/>
          </a:stretch>
        </p:blipFill>
        <p:spPr>
          <a:xfrm>
            <a:off x="4098965" y="2766298"/>
            <a:ext cx="3093244" cy="3093244"/>
          </a:xfrm>
          <a:prstGeom prst="rect">
            <a:avLst/>
          </a:prstGeom>
        </p:spPr>
      </p:pic>
      <p:sp>
        <p:nvSpPr>
          <p:cNvPr id="9" name="Text 5"/>
          <p:cNvSpPr/>
          <p:nvPr/>
        </p:nvSpPr>
        <p:spPr>
          <a:xfrm>
            <a:off x="4098965" y="6056352"/>
            <a:ext cx="3064431" cy="383024"/>
          </a:xfrm>
          <a:prstGeom prst="rect">
            <a:avLst/>
          </a:prstGeom>
          <a:noFill/>
          <a:ln/>
        </p:spPr>
        <p:txBody>
          <a:bodyPr wrap="none" lIns="0" tIns="0" rIns="0" bIns="0" rtlCol="0" anchor="t"/>
          <a:lstStyle/>
          <a:p>
            <a:pPr algn="l" indent="0" marL="0">
              <a:lnSpc>
                <a:spcPts val="3000"/>
              </a:lnSpc>
              <a:buNone/>
            </a:pPr>
            <a:r>
              <a:rPr lang="en-US" sz="2400" dirty="0">
                <a:solidFill>
                  <a:srgbClr val="3A3630"/>
                </a:solidFill>
                <a:latin typeface="Lora" pitchFamily="34" charset="0"/>
                <a:ea typeface="Lora" pitchFamily="34" charset="-122"/>
                <a:cs typeface="Lora" pitchFamily="34" charset="-120"/>
              </a:rPr>
              <a:t>Bank Teller</a:t>
            </a:r>
            <a:endParaRPr lang="en-US" sz="2400" dirty="0"/>
          </a:p>
        </p:txBody>
      </p:sp>
      <p:sp>
        <p:nvSpPr>
          <p:cNvPr id="10" name="Text 6"/>
          <p:cNvSpPr/>
          <p:nvPr/>
        </p:nvSpPr>
        <p:spPr>
          <a:xfrm>
            <a:off x="4098965" y="6557367"/>
            <a:ext cx="3093244" cy="992981"/>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Bank employees who process customer transactions and verify identities.</a:t>
            </a:r>
            <a:endParaRPr lang="en-US" sz="1700" dirty="0"/>
          </a:p>
        </p:txBody>
      </p:sp>
      <p:pic>
        <p:nvPicPr>
          <p:cNvPr id="11" name="Image 2" descr="preencoded.png">    </p:cNvPr>
          <p:cNvPicPr>
            <a:picLocks noChangeAspect="1"/>
          </p:cNvPicPr>
          <p:nvPr/>
        </p:nvPicPr>
        <p:blipFill>
          <a:blip r:embed="rId3"/>
          <a:stretch>
            <a:fillRect/>
          </a:stretch>
        </p:blipFill>
        <p:spPr>
          <a:xfrm>
            <a:off x="7438192" y="2766298"/>
            <a:ext cx="3093244" cy="3093244"/>
          </a:xfrm>
          <a:prstGeom prst="rect">
            <a:avLst/>
          </a:prstGeom>
        </p:spPr>
      </p:pic>
      <p:sp>
        <p:nvSpPr>
          <p:cNvPr id="12" name="Text 7"/>
          <p:cNvSpPr/>
          <p:nvPr/>
        </p:nvSpPr>
        <p:spPr>
          <a:xfrm>
            <a:off x="7438192" y="6056352"/>
            <a:ext cx="3064431" cy="383024"/>
          </a:xfrm>
          <a:prstGeom prst="rect">
            <a:avLst/>
          </a:prstGeom>
          <a:noFill/>
          <a:ln/>
        </p:spPr>
        <p:txBody>
          <a:bodyPr wrap="none" lIns="0" tIns="0" rIns="0" bIns="0" rtlCol="0" anchor="t"/>
          <a:lstStyle/>
          <a:p>
            <a:pPr algn="l" indent="0" marL="0">
              <a:lnSpc>
                <a:spcPts val="3000"/>
              </a:lnSpc>
              <a:buNone/>
            </a:pPr>
            <a:r>
              <a:rPr lang="en-US" sz="2400" dirty="0">
                <a:solidFill>
                  <a:srgbClr val="3A3630"/>
                </a:solidFill>
                <a:latin typeface="Lora" pitchFamily="34" charset="0"/>
                <a:ea typeface="Lora" pitchFamily="34" charset="-122"/>
                <a:cs typeface="Lora" pitchFamily="34" charset="-120"/>
              </a:rPr>
              <a:t>Administrator</a:t>
            </a:r>
            <a:endParaRPr lang="en-US" sz="2400" dirty="0"/>
          </a:p>
        </p:txBody>
      </p:sp>
      <p:sp>
        <p:nvSpPr>
          <p:cNvPr id="13" name="Text 8"/>
          <p:cNvSpPr/>
          <p:nvPr/>
        </p:nvSpPr>
        <p:spPr>
          <a:xfrm>
            <a:off x="7438192" y="6557367"/>
            <a:ext cx="3093244" cy="992981"/>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Personnel responsible for system management, configuration, and report generation.</a:t>
            </a:r>
            <a:endParaRPr lang="en-US" sz="1700" dirty="0"/>
          </a:p>
        </p:txBody>
      </p:sp>
      <p:pic>
        <p:nvPicPr>
          <p:cNvPr id="14" name="Image 3" descr="preencoded.png">    </p:cNvPr>
          <p:cNvPicPr>
            <a:picLocks noChangeAspect="1"/>
          </p:cNvPicPr>
          <p:nvPr/>
        </p:nvPicPr>
        <p:blipFill>
          <a:blip r:embed="rId4"/>
          <a:stretch>
            <a:fillRect/>
          </a:stretch>
        </p:blipFill>
        <p:spPr>
          <a:xfrm>
            <a:off x="10777418" y="2766298"/>
            <a:ext cx="3093244" cy="3093244"/>
          </a:xfrm>
          <a:prstGeom prst="rect">
            <a:avLst/>
          </a:prstGeom>
        </p:spPr>
      </p:pic>
      <p:sp>
        <p:nvSpPr>
          <p:cNvPr id="15" name="Text 9"/>
          <p:cNvSpPr/>
          <p:nvPr/>
        </p:nvSpPr>
        <p:spPr>
          <a:xfrm>
            <a:off x="10777418" y="6056352"/>
            <a:ext cx="3064431" cy="383024"/>
          </a:xfrm>
          <a:prstGeom prst="rect">
            <a:avLst/>
          </a:prstGeom>
          <a:noFill/>
          <a:ln/>
        </p:spPr>
        <p:txBody>
          <a:bodyPr wrap="none" lIns="0" tIns="0" rIns="0" bIns="0" rtlCol="0" anchor="t"/>
          <a:lstStyle/>
          <a:p>
            <a:pPr algn="l" indent="0" marL="0">
              <a:lnSpc>
                <a:spcPts val="3000"/>
              </a:lnSpc>
              <a:buNone/>
            </a:pPr>
            <a:r>
              <a:rPr lang="en-US" sz="2400" dirty="0">
                <a:solidFill>
                  <a:srgbClr val="3A3630"/>
                </a:solidFill>
                <a:latin typeface="Lora" pitchFamily="34" charset="0"/>
                <a:ea typeface="Lora" pitchFamily="34" charset="-122"/>
                <a:cs typeface="Lora" pitchFamily="34" charset="-120"/>
              </a:rPr>
              <a:t>ATM Machine</a:t>
            </a:r>
            <a:endParaRPr lang="en-US" sz="2400" dirty="0"/>
          </a:p>
        </p:txBody>
      </p:sp>
      <p:sp>
        <p:nvSpPr>
          <p:cNvPr id="16" name="Text 10"/>
          <p:cNvSpPr/>
          <p:nvPr/>
        </p:nvSpPr>
        <p:spPr>
          <a:xfrm>
            <a:off x="10777418" y="6557367"/>
            <a:ext cx="3093244" cy="992981"/>
          </a:xfrm>
          <a:prstGeom prst="rect">
            <a:avLst/>
          </a:prstGeom>
          <a:noFill/>
          <a:ln/>
        </p:spPr>
        <p:txBody>
          <a:bodyPr wrap="square" lIns="0" tIns="0" rIns="0" bIns="0" rtlCol="0" anchor="t"/>
          <a:lstStyle/>
          <a:p>
            <a:pPr algn="l" indent="0" marL="0">
              <a:lnSpc>
                <a:spcPts val="2600"/>
              </a:lnSpc>
              <a:buNone/>
            </a:pPr>
            <a:r>
              <a:rPr lang="en-US" sz="1700" dirty="0">
                <a:solidFill>
                  <a:srgbClr val="3A3630"/>
                </a:solidFill>
                <a:latin typeface="Source Sans 3" pitchFamily="34" charset="0"/>
                <a:ea typeface="Source Sans 3" pitchFamily="34" charset="-122"/>
                <a:cs typeface="Source Sans 3" pitchFamily="34" charset="-120"/>
              </a:rPr>
              <a:t>An automated self-service terminal for basic banking operations.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28957" y="469702"/>
            <a:ext cx="1879044" cy="234791"/>
          </a:xfrm>
          <a:prstGeom prst="rect">
            <a:avLst/>
          </a:prstGeom>
          <a:noFill/>
          <a:ln/>
        </p:spPr>
        <p:txBody>
          <a:bodyPr wrap="none" lIns="0" tIns="0" rIns="0" bIns="0" rtlCol="0" anchor="t"/>
          <a:lstStyle/>
          <a:p>
            <a:pPr algn="l" indent="0" marL="0">
              <a:lnSpc>
                <a:spcPts val="1800"/>
              </a:lnSpc>
              <a:buNone/>
            </a:pPr>
            <a:r>
              <a:rPr lang="en-US" sz="1450" dirty="0">
                <a:solidFill>
                  <a:srgbClr val="38512F"/>
                </a:solidFill>
                <a:latin typeface="Lora" pitchFamily="34" charset="0"/>
                <a:ea typeface="Lora" pitchFamily="34" charset="-122"/>
                <a:cs typeface="Lora" pitchFamily="34" charset="-120"/>
              </a:rPr>
              <a:t>Chapter 3</a:t>
            </a:r>
            <a:endParaRPr lang="en-US" sz="1450" dirty="0"/>
          </a:p>
        </p:txBody>
      </p:sp>
      <p:sp>
        <p:nvSpPr>
          <p:cNvPr id="3" name="Text 1"/>
          <p:cNvSpPr/>
          <p:nvPr/>
        </p:nvSpPr>
        <p:spPr>
          <a:xfrm>
            <a:off x="2128957" y="747117"/>
            <a:ext cx="6924556" cy="375761"/>
          </a:xfrm>
          <a:prstGeom prst="rect">
            <a:avLst/>
          </a:prstGeom>
          <a:noFill/>
          <a:ln/>
        </p:spPr>
        <p:txBody>
          <a:bodyPr wrap="none" lIns="0" tIns="0" rIns="0" bIns="0" rtlCol="0" anchor="t"/>
          <a:lstStyle/>
          <a:p>
            <a:pPr algn="l" indent="0" marL="0">
              <a:lnSpc>
                <a:spcPts val="2950"/>
              </a:lnSpc>
              <a:buNone/>
            </a:pPr>
            <a:r>
              <a:rPr lang="en-US" sz="2350" dirty="0">
                <a:solidFill>
                  <a:srgbClr val="38512F"/>
                </a:solidFill>
                <a:latin typeface="Lora" pitchFamily="34" charset="0"/>
                <a:ea typeface="Lora" pitchFamily="34" charset="-122"/>
                <a:cs typeface="Lora" pitchFamily="34" charset="-120"/>
              </a:rPr>
              <a:t>Use Case Diagram: Mapping System Functionality</a:t>
            </a:r>
            <a:endParaRPr lang="en-US" sz="2350" dirty="0"/>
          </a:p>
        </p:txBody>
      </p:sp>
      <p:sp>
        <p:nvSpPr>
          <p:cNvPr id="4" name="Text 2"/>
          <p:cNvSpPr/>
          <p:nvPr/>
        </p:nvSpPr>
        <p:spPr>
          <a:xfrm>
            <a:off x="2128957" y="1282660"/>
            <a:ext cx="10372487" cy="426006"/>
          </a:xfrm>
          <a:prstGeom prst="rect">
            <a:avLst/>
          </a:prstGeom>
          <a:noFill/>
          <a:ln/>
        </p:spPr>
        <p:txBody>
          <a:bodyPr wrap="square" lIns="0" tIns="0" rIns="0" bIns="0" rtlCol="0" anchor="t"/>
          <a:lstStyle/>
          <a:p>
            <a:pPr algn="l" indent="0" marL="0">
              <a:lnSpc>
                <a:spcPts val="1650"/>
              </a:lnSpc>
              <a:buNone/>
            </a:pPr>
            <a:r>
              <a:rPr lang="en-US" sz="1250" dirty="0">
                <a:solidFill>
                  <a:srgbClr val="3A3630"/>
                </a:solidFill>
                <a:latin typeface="Source Sans 3" pitchFamily="34" charset="0"/>
                <a:ea typeface="Source Sans 3" pitchFamily="34" charset="-122"/>
                <a:cs typeface="Source Sans 3" pitchFamily="34" charset="-120"/>
              </a:rPr>
              <a:t>This diagram provides a high-level view of how actors interact with the banking system, detailing the functions they perform. It clearly illustrates the scope and primary functionalities from a user's perspective.</a:t>
            </a:r>
            <a:endParaRPr lang="en-US" sz="1250" dirty="0"/>
          </a:p>
        </p:txBody>
      </p:sp>
      <p:pic>
        <p:nvPicPr>
          <p:cNvPr id="5" name="Image 0" descr="preencoded.png">    </p:cNvPr>
          <p:cNvPicPr>
            <a:picLocks noChangeAspect="1"/>
          </p:cNvPicPr>
          <p:nvPr/>
        </p:nvPicPr>
        <p:blipFill>
          <a:blip r:embed="rId1"/>
          <a:stretch>
            <a:fillRect/>
          </a:stretch>
        </p:blipFill>
        <p:spPr>
          <a:xfrm>
            <a:off x="2128957" y="1828443"/>
            <a:ext cx="10372487" cy="5385673"/>
          </a:xfrm>
          <a:prstGeom prst="rect">
            <a:avLst/>
          </a:prstGeom>
        </p:spPr>
      </p:pic>
      <p:sp>
        <p:nvSpPr>
          <p:cNvPr id="6" name="Text 3"/>
          <p:cNvSpPr/>
          <p:nvPr/>
        </p:nvSpPr>
        <p:spPr>
          <a:xfrm>
            <a:off x="6664859" y="4108812"/>
            <a:ext cx="1279962" cy="812616"/>
          </a:xfrm>
          <a:prstGeom prst="rect">
            <a:avLst/>
          </a:prstGeom>
          <a:noFill/>
          <a:ln/>
        </p:spPr>
        <p:txBody>
          <a:bodyPr wrap="square" lIns="0" tIns="0" rIns="0" bIns="0" rtlCol="0" anchor="t"/>
          <a:lstStyle/>
          <a:p>
            <a:pPr algn="ctr" indent="0" marL="0">
              <a:lnSpc>
                <a:spcPts val="2100"/>
              </a:lnSpc>
              <a:buNone/>
            </a:pPr>
            <a:r>
              <a:rPr lang="en-US" sz="1700" dirty="0">
                <a:solidFill>
                  <a:srgbClr val="FFFFFF"/>
                </a:solidFill>
                <a:latin typeface="Lora" pitchFamily="34" charset="0"/>
                <a:ea typeface="Lora" pitchFamily="34" charset="-122"/>
                <a:cs typeface="Lora" pitchFamily="34" charset="-120"/>
              </a:rPr>
              <a:t>UML Use Case Diagram</a:t>
            </a:r>
            <a:endParaRPr lang="en-US" sz="1700" dirty="0"/>
          </a:p>
        </p:txBody>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1120" y="3256676"/>
            <a:ext cx="260472" cy="260472"/>
          </a:xfrm>
          <a:prstGeom prst="rect">
            <a:avLst/>
          </a:prstGeom>
        </p:spPr>
      </p:pic>
      <p:sp>
        <p:nvSpPr>
          <p:cNvPr id="8" name="Text 4"/>
          <p:cNvSpPr/>
          <p:nvPr/>
        </p:nvSpPr>
        <p:spPr>
          <a:xfrm>
            <a:off x="2374424" y="2939886"/>
            <a:ext cx="2205055" cy="270872"/>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Account Management</a:t>
            </a:r>
            <a:endParaRPr lang="en-US" sz="1700" dirty="0"/>
          </a:p>
        </p:txBody>
      </p:sp>
      <p:sp>
        <p:nvSpPr>
          <p:cNvPr id="9" name="Text 5"/>
          <p:cNvSpPr/>
          <p:nvPr/>
        </p:nvSpPr>
        <p:spPr>
          <a:xfrm>
            <a:off x="2374424" y="3292675"/>
            <a:ext cx="2242495" cy="383989"/>
          </a:xfrm>
          <a:prstGeom prst="rect">
            <a:avLst/>
          </a:prstGeom>
          <a:noFill/>
          <a:ln/>
        </p:spPr>
        <p:txBody>
          <a:bodyPr wrap="square" lIns="0" tIns="0" rIns="0" bIns="0" rtlCol="0" anchor="t"/>
          <a:lstStyle/>
          <a:p>
            <a:pPr algn="l" indent="0" marL="0">
              <a:lnSpc>
                <a:spcPts val="1500"/>
              </a:lnSpc>
              <a:buNone/>
            </a:pPr>
            <a:r>
              <a:rPr lang="en-US" sz="1450" dirty="0">
                <a:solidFill>
                  <a:srgbClr val="3A3630"/>
                </a:solidFill>
                <a:latin typeface="Source Sans 3" pitchFamily="34" charset="0"/>
                <a:ea typeface="Source Sans 3" pitchFamily="34" charset="-122"/>
                <a:cs typeface="Source Sans 3" pitchFamily="34" charset="-120"/>
              </a:rPr>
              <a:t>Create, update, close accounts</a:t>
            </a:r>
            <a:endParaRPr lang="en-US" sz="1450" dirty="0"/>
          </a:p>
        </p:txBody>
      </p:sp>
      <p:sp>
        <p:nvSpPr>
          <p:cNvPr id="10" name="Text 6"/>
          <p:cNvSpPr/>
          <p:nvPr/>
        </p:nvSpPr>
        <p:spPr>
          <a:xfrm>
            <a:off x="10013241" y="2939886"/>
            <a:ext cx="2168256" cy="270872"/>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Financial Operations</a:t>
            </a:r>
            <a:endParaRPr lang="en-US" sz="1700" dirty="0"/>
          </a:p>
        </p:txBody>
      </p:sp>
      <p:sp>
        <p:nvSpPr>
          <p:cNvPr id="11" name="Text 7"/>
          <p:cNvSpPr/>
          <p:nvPr/>
        </p:nvSpPr>
        <p:spPr>
          <a:xfrm>
            <a:off x="10013241" y="3292675"/>
            <a:ext cx="2242495" cy="383989"/>
          </a:xfrm>
          <a:prstGeom prst="rect">
            <a:avLst/>
          </a:prstGeom>
          <a:noFill/>
          <a:ln/>
        </p:spPr>
        <p:txBody>
          <a:bodyPr wrap="square" lIns="0" tIns="0" rIns="0" bIns="0" rtlCol="0" anchor="t"/>
          <a:lstStyle/>
          <a:p>
            <a:pPr algn="l" indent="0" marL="0">
              <a:lnSpc>
                <a:spcPts val="1500"/>
              </a:lnSpc>
              <a:buNone/>
            </a:pPr>
            <a:r>
              <a:rPr lang="en-US" sz="1450" dirty="0">
                <a:solidFill>
                  <a:srgbClr val="3A3630"/>
                </a:solidFill>
                <a:latin typeface="Source Sans 3" pitchFamily="34" charset="0"/>
                <a:ea typeface="Source Sans 3" pitchFamily="34" charset="-122"/>
                <a:cs typeface="Source Sans 3" pitchFamily="34" charset="-120"/>
              </a:rPr>
              <a:t>Deposits, withdrawals, transfers, loans</a:t>
            </a:r>
            <a:endParaRPr lang="en-US" sz="1450" dirty="0"/>
          </a:p>
        </p:txBody>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9128" y="2703732"/>
            <a:ext cx="260472" cy="260472"/>
          </a:xfrm>
          <a:prstGeom prst="rect">
            <a:avLst/>
          </a:prstGeom>
        </p:spPr>
      </p:pic>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9854" y="5488931"/>
            <a:ext cx="260472" cy="260472"/>
          </a:xfrm>
          <a:prstGeom prst="rect">
            <a:avLst/>
          </a:prstGeom>
        </p:spPr>
      </p:pic>
      <p:sp>
        <p:nvSpPr>
          <p:cNvPr id="14" name="Text 8"/>
          <p:cNvSpPr/>
          <p:nvPr/>
        </p:nvSpPr>
        <p:spPr>
          <a:xfrm>
            <a:off x="2374424" y="5335976"/>
            <a:ext cx="2168256" cy="270872"/>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Authentication (&lt;&gt;)</a:t>
            </a:r>
            <a:endParaRPr lang="en-US" sz="1700" dirty="0"/>
          </a:p>
        </p:txBody>
      </p:sp>
      <p:sp>
        <p:nvSpPr>
          <p:cNvPr id="15" name="Text 9"/>
          <p:cNvSpPr/>
          <p:nvPr/>
        </p:nvSpPr>
        <p:spPr>
          <a:xfrm>
            <a:off x="2374424" y="5688765"/>
            <a:ext cx="2242495" cy="383989"/>
          </a:xfrm>
          <a:prstGeom prst="rect">
            <a:avLst/>
          </a:prstGeom>
          <a:noFill/>
          <a:ln/>
        </p:spPr>
        <p:txBody>
          <a:bodyPr wrap="square" lIns="0" tIns="0" rIns="0" bIns="0" rtlCol="0" anchor="t"/>
          <a:lstStyle/>
          <a:p>
            <a:pPr algn="l" indent="0" marL="0">
              <a:lnSpc>
                <a:spcPts val="1500"/>
              </a:lnSpc>
              <a:buNone/>
            </a:pPr>
            <a:r>
              <a:rPr lang="en-US" sz="1450" dirty="0">
                <a:solidFill>
                  <a:srgbClr val="3A3630"/>
                </a:solidFill>
                <a:latin typeface="Source Sans 3" pitchFamily="34" charset="0"/>
                <a:ea typeface="Source Sans 3" pitchFamily="34" charset="-122"/>
                <a:cs typeface="Source Sans 3" pitchFamily="34" charset="-120"/>
              </a:rPr>
              <a:t>Required for all financial actions</a:t>
            </a:r>
            <a:endParaRPr lang="en-US" sz="1450" dirty="0"/>
          </a:p>
        </p:txBody>
      </p:sp>
      <p:sp>
        <p:nvSpPr>
          <p:cNvPr id="16" name="Text 10"/>
          <p:cNvSpPr/>
          <p:nvPr/>
        </p:nvSpPr>
        <p:spPr>
          <a:xfrm>
            <a:off x="10013241" y="5335976"/>
            <a:ext cx="2214656" cy="270872"/>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Balance &amp; History (&lt;&gt;)</a:t>
            </a:r>
            <a:endParaRPr lang="en-US" sz="1700" dirty="0"/>
          </a:p>
        </p:txBody>
      </p:sp>
      <p:sp>
        <p:nvSpPr>
          <p:cNvPr id="17" name="Text 11"/>
          <p:cNvSpPr/>
          <p:nvPr/>
        </p:nvSpPr>
        <p:spPr>
          <a:xfrm>
            <a:off x="10013241" y="5688765"/>
            <a:ext cx="2242495" cy="383989"/>
          </a:xfrm>
          <a:prstGeom prst="rect">
            <a:avLst/>
          </a:prstGeom>
          <a:noFill/>
          <a:ln/>
        </p:spPr>
        <p:txBody>
          <a:bodyPr wrap="square" lIns="0" tIns="0" rIns="0" bIns="0" rtlCol="0" anchor="t"/>
          <a:lstStyle/>
          <a:p>
            <a:pPr algn="l" indent="0" marL="0">
              <a:lnSpc>
                <a:spcPts val="1500"/>
              </a:lnSpc>
              <a:buNone/>
            </a:pPr>
            <a:r>
              <a:rPr lang="en-US" sz="1450" dirty="0">
                <a:solidFill>
                  <a:srgbClr val="3A3630"/>
                </a:solidFill>
                <a:latin typeface="Source Sans 3" pitchFamily="34" charset="0"/>
                <a:ea typeface="Source Sans 3" pitchFamily="34" charset="-122"/>
                <a:cs typeface="Source Sans 3" pitchFamily="34" charset="-120"/>
              </a:rPr>
              <a:t>Transaction history extends balance view</a:t>
            </a:r>
            <a:endParaRPr lang="en-US" sz="1450" dirty="0"/>
          </a:p>
        </p:txBody>
      </p:sp>
      <p:pic>
        <p:nvPicPr>
          <p:cNvPr id="18"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65120" y="6338826"/>
            <a:ext cx="260472" cy="260472"/>
          </a:xfrm>
          <a:prstGeom prst="rect">
            <a:avLst/>
          </a:prstGeom>
        </p:spPr>
      </p:pic>
      <p:sp>
        <p:nvSpPr>
          <p:cNvPr id="19" name="Text 12"/>
          <p:cNvSpPr/>
          <p:nvPr/>
        </p:nvSpPr>
        <p:spPr>
          <a:xfrm>
            <a:off x="2128957" y="7333893"/>
            <a:ext cx="10372487" cy="426006"/>
          </a:xfrm>
          <a:prstGeom prst="rect">
            <a:avLst/>
          </a:prstGeom>
          <a:noFill/>
          <a:ln/>
        </p:spPr>
        <p:txBody>
          <a:bodyPr wrap="square" lIns="0" tIns="0" rIns="0" bIns="0" rtlCol="0" anchor="t"/>
          <a:lstStyle/>
          <a:p>
            <a:pPr algn="l" indent="0" marL="0">
              <a:lnSpc>
                <a:spcPts val="1650"/>
              </a:lnSpc>
              <a:buNone/>
            </a:pPr>
            <a:r>
              <a:rPr lang="en-US" sz="1250" dirty="0">
                <a:solidFill>
                  <a:srgbClr val="3A3630"/>
                </a:solidFill>
                <a:latin typeface="Source Sans 3" pitchFamily="34" charset="0"/>
                <a:ea typeface="Source Sans 3" pitchFamily="34" charset="-122"/>
                <a:cs typeface="Source Sans 3" pitchFamily="34" charset="-120"/>
              </a:rPr>
              <a:t>The diagram captures the breadth of interactions, from a customer's basic transactions to an administrator's complex system management tasks. It serves as a foundational blueprint for understanding user requirements.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74000" y="1715572"/>
            <a:ext cx="5277803" cy="350758"/>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Deeper Dive into Use Case Relationships</a:t>
            </a:r>
            <a:endParaRPr lang="en-US" sz="2200" dirty="0"/>
          </a:p>
        </p:txBody>
      </p:sp>
      <p:sp>
        <p:nvSpPr>
          <p:cNvPr id="3" name="Text 1"/>
          <p:cNvSpPr/>
          <p:nvPr/>
        </p:nvSpPr>
        <p:spPr>
          <a:xfrm>
            <a:off x="2474000" y="2288977"/>
            <a:ext cx="3152418" cy="4192548"/>
          </a:xfrm>
          <a:prstGeom prst="rect">
            <a:avLst/>
          </a:prstGeom>
          <a:noFill/>
          <a:ln/>
        </p:spPr>
        <p:txBody>
          <a:bodyPr wrap="square" lIns="0" tIns="0" rIns="0" bIns="0" rtlCol="0" anchor="t"/>
          <a:lstStyle/>
          <a:p>
            <a:pPr algn="l" marL="342900" indent="-342900">
              <a:lnSpc>
                <a:spcPts val="150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Security First:</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Every financial operation, such as depositing or withdrawing funds, explicitly </a:t>
            </a:r>
            <a:pPr algn="l" indent="0" marL="0">
              <a:lnSpc>
                <a:spcPts val="1500"/>
              </a:lnSpc>
              <a:buNone/>
            </a:pPr>
            <a:r>
              <a:rPr lang="en-US" sz="1150" b="1" dirty="0">
                <a:solidFill>
                  <a:srgbClr val="38512F"/>
                </a:solidFill>
                <a:latin typeface="Source Sans 3" pitchFamily="34" charset="0"/>
                <a:ea typeface="Source Sans 3" pitchFamily="34" charset="-122"/>
                <a:cs typeface="Source Sans 3" pitchFamily="34" charset="-120"/>
              </a:rPr>
              <a:t>includes</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an authentication step, ensuring secure access and transaction integrity.</a:t>
            </a:r>
            <a:endParaRPr lang="en-US" sz="1150" dirty="0"/>
          </a:p>
          <a:p>
            <a:pPr algn="l" marL="342900" indent="-342900">
              <a:lnSpc>
                <a:spcPts val="150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ATM Limitations:</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The ATM machine supports a specific subset of operations: deposit, withdraw, and balance inquiry, reflecting its self-service nature.</a:t>
            </a:r>
            <a:endParaRPr lang="en-US" sz="1150" dirty="0"/>
          </a:p>
          <a:p>
            <a:pPr algn="l" marL="342900" indent="-342900">
              <a:lnSpc>
                <a:spcPts val="150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Teller Capabilities:</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Bank Tellers have the authority to act on behalf of customers, performing various transactions and providing assistance.</a:t>
            </a:r>
            <a:endParaRPr lang="en-US" sz="1150" dirty="0"/>
          </a:p>
          <a:p>
            <a:pPr algn="l" marL="342900" indent="-342900">
              <a:lnSpc>
                <a:spcPts val="150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Administrative Control:</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Administrators engage in distinct management-focused use cases, separate from direct customer interactions, such as managing user accounts and generating system reports.</a:t>
            </a:r>
            <a:endParaRPr lang="en-US" sz="1150" dirty="0"/>
          </a:p>
          <a:p>
            <a:pPr algn="l" marL="342900" indent="-342900">
              <a:lnSpc>
                <a:spcPts val="150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Enhanced Features:</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The Transaction History use case </a:t>
            </a:r>
            <a:pPr algn="l" indent="0" marL="0">
              <a:lnSpc>
                <a:spcPts val="1500"/>
              </a:lnSpc>
              <a:buNone/>
            </a:pPr>
            <a:r>
              <a:rPr lang="en-US" sz="1150" b="1" dirty="0">
                <a:solidFill>
                  <a:srgbClr val="38512F"/>
                </a:solidFill>
                <a:latin typeface="Source Sans 3" pitchFamily="34" charset="0"/>
                <a:ea typeface="Source Sans 3" pitchFamily="34" charset="-122"/>
                <a:cs typeface="Source Sans 3" pitchFamily="34" charset="-120"/>
              </a:rPr>
              <a:t>extends</a:t>
            </a:r>
            <a:pPr algn="l" indent="0" marL="0">
              <a:lnSpc>
                <a:spcPts val="1500"/>
              </a:lnSpc>
              <a:buNone/>
            </a:pPr>
            <a:r>
              <a:rPr lang="en-US" sz="1150" dirty="0">
                <a:solidFill>
                  <a:srgbClr val="3A3630"/>
                </a:solidFill>
                <a:latin typeface="Source Sans 3" pitchFamily="34" charset="0"/>
                <a:ea typeface="Source Sans 3" pitchFamily="34" charset="-122"/>
                <a:cs typeface="Source Sans 3" pitchFamily="34" charset="-120"/>
              </a:rPr>
              <a:t> the Balance View, offering a more detailed look into past financial activities.</a:t>
            </a:r>
            <a:endParaRPr lang="en-US" sz="1150" dirty="0"/>
          </a:p>
        </p:txBody>
      </p:sp>
      <p:pic>
        <p:nvPicPr>
          <p:cNvPr id="4" name="Image 0" descr="preencoded.png">    </p:cNvPr>
          <p:cNvPicPr>
            <a:picLocks noChangeAspect="1"/>
          </p:cNvPicPr>
          <p:nvPr/>
        </p:nvPicPr>
        <p:blipFill>
          <a:blip r:embed="rId1"/>
          <a:stretch>
            <a:fillRect/>
          </a:stretch>
        </p:blipFill>
        <p:spPr>
          <a:xfrm>
            <a:off x="5997654" y="2638901"/>
            <a:ext cx="6166247" cy="34416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651873" y="496848"/>
            <a:ext cx="2051804" cy="256342"/>
          </a:xfrm>
          <a:prstGeom prst="rect">
            <a:avLst/>
          </a:prstGeom>
          <a:noFill/>
          <a:ln/>
        </p:spPr>
        <p:txBody>
          <a:bodyPr wrap="none" lIns="0" tIns="0" rIns="0" bIns="0" rtlCol="0" anchor="t"/>
          <a:lstStyle/>
          <a:p>
            <a:pPr algn="l" indent="0" marL="0">
              <a:lnSpc>
                <a:spcPts val="2000"/>
              </a:lnSpc>
              <a:buNone/>
            </a:pPr>
            <a:r>
              <a:rPr lang="en-US" sz="1600" dirty="0">
                <a:solidFill>
                  <a:srgbClr val="38512F"/>
                </a:solidFill>
                <a:latin typeface="Lora" pitchFamily="34" charset="0"/>
                <a:ea typeface="Lora" pitchFamily="34" charset="-122"/>
                <a:cs typeface="Lora" pitchFamily="34" charset="-120"/>
              </a:rPr>
              <a:t>Chapter 4</a:t>
            </a:r>
            <a:endParaRPr lang="en-US" sz="1600" dirty="0"/>
          </a:p>
        </p:txBody>
      </p:sp>
      <p:sp>
        <p:nvSpPr>
          <p:cNvPr id="3" name="Text 1"/>
          <p:cNvSpPr/>
          <p:nvPr/>
        </p:nvSpPr>
        <p:spPr>
          <a:xfrm>
            <a:off x="1651873" y="803910"/>
            <a:ext cx="7189232" cy="410289"/>
          </a:xfrm>
          <a:prstGeom prst="rect">
            <a:avLst/>
          </a:prstGeom>
          <a:noFill/>
          <a:ln/>
        </p:spPr>
        <p:txBody>
          <a:bodyPr wrap="none" lIns="0" tIns="0" rIns="0" bIns="0" rtlCol="0" anchor="t"/>
          <a:lstStyle/>
          <a:p>
            <a:pPr algn="l" indent="0" marL="0">
              <a:lnSpc>
                <a:spcPts val="3200"/>
              </a:lnSpc>
              <a:buNone/>
            </a:pPr>
            <a:r>
              <a:rPr lang="en-US" sz="2550" dirty="0">
                <a:solidFill>
                  <a:srgbClr val="38512F"/>
                </a:solidFill>
                <a:latin typeface="Lora" pitchFamily="34" charset="0"/>
                <a:ea typeface="Lora" pitchFamily="34" charset="-122"/>
                <a:cs typeface="Lora" pitchFamily="34" charset="-120"/>
              </a:rPr>
              <a:t>Class Diagram: Structuring the Banking System</a:t>
            </a:r>
            <a:endParaRPr lang="en-US" sz="2550" dirty="0"/>
          </a:p>
        </p:txBody>
      </p:sp>
      <p:sp>
        <p:nvSpPr>
          <p:cNvPr id="4" name="Text 2"/>
          <p:cNvSpPr/>
          <p:nvPr/>
        </p:nvSpPr>
        <p:spPr>
          <a:xfrm>
            <a:off x="1651873" y="1404699"/>
            <a:ext cx="11326535" cy="482203"/>
          </a:xfrm>
          <a:prstGeom prst="rect">
            <a:avLst/>
          </a:prstGeom>
          <a:noFill/>
          <a:ln/>
        </p:spPr>
        <p:txBody>
          <a:bodyPr wrap="square" lIns="0" tIns="0" rIns="0" bIns="0" rtlCol="0" anchor="t"/>
          <a:lstStyle/>
          <a:p>
            <a:pPr algn="l" indent="0" marL="0">
              <a:lnSpc>
                <a:spcPts val="1850"/>
              </a:lnSpc>
              <a:buNone/>
            </a:pPr>
            <a:r>
              <a:rPr lang="en-US" sz="1350" dirty="0">
                <a:solidFill>
                  <a:srgbClr val="3A3630"/>
                </a:solidFill>
                <a:latin typeface="Source Sans 3" pitchFamily="34" charset="0"/>
                <a:ea typeface="Source Sans 3" pitchFamily="34" charset="-122"/>
                <a:cs typeface="Source Sans 3" pitchFamily="34" charset="-120"/>
              </a:rPr>
              <a:t>The Class Diagram outlines the static structure of the banking system, identifying the classes, their attributes, methods, and relationships. It is essential for defining the system's data model and foundational architecture.</a:t>
            </a:r>
            <a:endParaRPr lang="en-US" sz="1350" dirty="0"/>
          </a:p>
        </p:txBody>
      </p:sp>
      <p:pic>
        <p:nvPicPr>
          <p:cNvPr id="5" name="Image 0" descr="preencoded.png">    </p:cNvPr>
          <p:cNvPicPr>
            <a:picLocks noChangeAspect="1"/>
          </p:cNvPicPr>
          <p:nvPr/>
        </p:nvPicPr>
        <p:blipFill>
          <a:blip r:embed="rId1"/>
          <a:stretch>
            <a:fillRect/>
          </a:stretch>
        </p:blipFill>
        <p:spPr>
          <a:xfrm>
            <a:off x="1651873" y="2029778"/>
            <a:ext cx="11326535" cy="5318998"/>
          </a:xfrm>
          <a:prstGeom prst="rect">
            <a:avLst/>
          </a:prstGeom>
        </p:spPr>
      </p:pic>
      <p:sp>
        <p:nvSpPr>
          <p:cNvPr id="6" name="Text 3"/>
          <p:cNvSpPr/>
          <p:nvPr/>
        </p:nvSpPr>
        <p:spPr>
          <a:xfrm>
            <a:off x="2629180" y="6038013"/>
            <a:ext cx="2338860" cy="292185"/>
          </a:xfrm>
          <a:prstGeom prst="rect">
            <a:avLst/>
          </a:prstGeom>
          <a:noFill/>
          <a:ln/>
        </p:spPr>
        <p:txBody>
          <a:bodyPr wrap="none" lIns="0" tIns="0" rIns="0" bIns="0" rtlCol="0" anchor="t"/>
          <a:lstStyle/>
          <a:p>
            <a:pPr algn="r" indent="0" marL="0">
              <a:lnSpc>
                <a:spcPts val="2300"/>
              </a:lnSpc>
              <a:buNone/>
            </a:pPr>
            <a:r>
              <a:rPr lang="en-US" sz="1800" dirty="0">
                <a:solidFill>
                  <a:srgbClr val="38512F"/>
                </a:solidFill>
                <a:latin typeface="Lora" pitchFamily="34" charset="0"/>
                <a:ea typeface="Lora" pitchFamily="34" charset="-122"/>
                <a:cs typeface="Lora" pitchFamily="34" charset="-120"/>
              </a:rPr>
              <a:t>User Hierarchy</a:t>
            </a:r>
            <a:endParaRPr lang="en-US" sz="1800" dirty="0"/>
          </a:p>
        </p:txBody>
      </p:sp>
      <p:sp>
        <p:nvSpPr>
          <p:cNvPr id="7" name="Text 4"/>
          <p:cNvSpPr/>
          <p:nvPr/>
        </p:nvSpPr>
        <p:spPr>
          <a:xfrm>
            <a:off x="1919515" y="6418561"/>
            <a:ext cx="3048525" cy="214695"/>
          </a:xfrm>
          <a:prstGeom prst="rect">
            <a:avLst/>
          </a:prstGeom>
          <a:noFill/>
          <a:ln/>
        </p:spPr>
        <p:txBody>
          <a:bodyPr wrap="none" lIns="0" tIns="0" rIns="0" bIns="0" rtlCol="0" anchor="t"/>
          <a:lstStyle/>
          <a:p>
            <a:pPr algn="r" indent="0" marL="0">
              <a:lnSpc>
                <a:spcPts val="1650"/>
              </a:lnSpc>
              <a:buNone/>
            </a:pPr>
            <a:r>
              <a:rPr lang="en-US" sz="1550" dirty="0">
                <a:solidFill>
                  <a:srgbClr val="3A3630"/>
                </a:solidFill>
                <a:latin typeface="Source Sans 3" pitchFamily="34" charset="0"/>
                <a:ea typeface="Source Sans 3" pitchFamily="34" charset="-122"/>
                <a:cs typeface="Source Sans 3" pitchFamily="34" charset="-120"/>
              </a:rPr>
              <a:t>User, Customer, BankTeller, Admin</a:t>
            </a:r>
            <a:endParaRPr lang="en-US" sz="1550" dirty="0"/>
          </a:p>
        </p:txBody>
      </p:sp>
      <p:sp>
        <p:nvSpPr>
          <p:cNvPr id="8" name="Text 5"/>
          <p:cNvSpPr/>
          <p:nvPr/>
        </p:nvSpPr>
        <p:spPr>
          <a:xfrm>
            <a:off x="9739472" y="5063603"/>
            <a:ext cx="2338860" cy="292185"/>
          </a:xfrm>
          <a:prstGeom prst="rect">
            <a:avLst/>
          </a:prstGeom>
          <a:noFill/>
          <a:ln/>
        </p:spPr>
        <p:txBody>
          <a:bodyPr wrap="none" lIns="0" tIns="0" rIns="0" bIns="0" rtlCol="0" anchor="t"/>
          <a:lstStyle/>
          <a:p>
            <a:pPr algn="l" indent="0" marL="0">
              <a:lnSpc>
                <a:spcPts val="2300"/>
              </a:lnSpc>
              <a:buNone/>
            </a:pPr>
            <a:r>
              <a:rPr lang="en-US" sz="1800" dirty="0">
                <a:solidFill>
                  <a:srgbClr val="38512F"/>
                </a:solidFill>
                <a:latin typeface="Lora" pitchFamily="34" charset="0"/>
                <a:ea typeface="Lora" pitchFamily="34" charset="-122"/>
                <a:cs typeface="Lora" pitchFamily="34" charset="-120"/>
              </a:rPr>
              <a:t>Account Hierarchy</a:t>
            </a:r>
            <a:endParaRPr lang="en-US" sz="1800" dirty="0"/>
          </a:p>
        </p:txBody>
      </p:sp>
      <p:sp>
        <p:nvSpPr>
          <p:cNvPr id="9" name="Text 6"/>
          <p:cNvSpPr/>
          <p:nvPr/>
        </p:nvSpPr>
        <p:spPr>
          <a:xfrm>
            <a:off x="9739472" y="5444151"/>
            <a:ext cx="2971207" cy="429390"/>
          </a:xfrm>
          <a:prstGeom prst="rect">
            <a:avLst/>
          </a:prstGeom>
          <a:noFill/>
          <a:ln/>
        </p:spPr>
        <p:txBody>
          <a:bodyPr wrap="square" lIns="0" tIns="0" rIns="0" bIns="0" rtlCol="0" anchor="t"/>
          <a:lstStyle/>
          <a:p>
            <a:pPr algn="l" indent="0" marL="0">
              <a:lnSpc>
                <a:spcPts val="1650"/>
              </a:lnSpc>
              <a:buNone/>
            </a:pPr>
            <a:r>
              <a:rPr lang="en-US" sz="1550" dirty="0">
                <a:solidFill>
                  <a:srgbClr val="3A3630"/>
                </a:solidFill>
                <a:latin typeface="Source Sans 3" pitchFamily="34" charset="0"/>
                <a:ea typeface="Source Sans 3" pitchFamily="34" charset="-122"/>
                <a:cs typeface="Source Sans 3" pitchFamily="34" charset="-120"/>
              </a:rPr>
              <a:t>Account, SavingsAccount, CheckingAccount</a:t>
            </a:r>
            <a:endParaRPr lang="en-US" sz="1550" dirty="0"/>
          </a:p>
        </p:txBody>
      </p:sp>
      <p:sp>
        <p:nvSpPr>
          <p:cNvPr id="10" name="Text 7"/>
          <p:cNvSpPr/>
          <p:nvPr/>
        </p:nvSpPr>
        <p:spPr>
          <a:xfrm>
            <a:off x="2629008" y="4381206"/>
            <a:ext cx="2338859" cy="292185"/>
          </a:xfrm>
          <a:prstGeom prst="rect">
            <a:avLst/>
          </a:prstGeom>
          <a:noFill/>
          <a:ln/>
        </p:spPr>
        <p:txBody>
          <a:bodyPr wrap="none" lIns="0" tIns="0" rIns="0" bIns="0" rtlCol="0" anchor="t"/>
          <a:lstStyle/>
          <a:p>
            <a:pPr algn="r" indent="0" marL="0">
              <a:lnSpc>
                <a:spcPts val="2300"/>
              </a:lnSpc>
              <a:buNone/>
            </a:pPr>
            <a:r>
              <a:rPr lang="en-US" sz="1800" dirty="0">
                <a:solidFill>
                  <a:srgbClr val="38512F"/>
                </a:solidFill>
                <a:latin typeface="Lora" pitchFamily="34" charset="0"/>
                <a:ea typeface="Lora" pitchFamily="34" charset="-122"/>
                <a:cs typeface="Lora" pitchFamily="34" charset="-120"/>
              </a:rPr>
              <a:t>Transactions &amp; Loans</a:t>
            </a:r>
            <a:endParaRPr lang="en-US" sz="1800" dirty="0"/>
          </a:p>
        </p:txBody>
      </p:sp>
      <p:sp>
        <p:nvSpPr>
          <p:cNvPr id="11" name="Text 8"/>
          <p:cNvSpPr/>
          <p:nvPr/>
        </p:nvSpPr>
        <p:spPr>
          <a:xfrm>
            <a:off x="1919342" y="4761754"/>
            <a:ext cx="3048525" cy="214695"/>
          </a:xfrm>
          <a:prstGeom prst="rect">
            <a:avLst/>
          </a:prstGeom>
          <a:noFill/>
          <a:ln/>
        </p:spPr>
        <p:txBody>
          <a:bodyPr wrap="none" lIns="0" tIns="0" rIns="0" bIns="0" rtlCol="0" anchor="t"/>
          <a:lstStyle/>
          <a:p>
            <a:pPr algn="r" indent="0" marL="0">
              <a:lnSpc>
                <a:spcPts val="1650"/>
              </a:lnSpc>
              <a:buNone/>
            </a:pPr>
            <a:r>
              <a:rPr lang="en-US" sz="1550" dirty="0">
                <a:solidFill>
                  <a:srgbClr val="3A3630"/>
                </a:solidFill>
                <a:latin typeface="Source Sans 3" pitchFamily="34" charset="0"/>
                <a:ea typeface="Source Sans 3" pitchFamily="34" charset="-122"/>
                <a:cs typeface="Source Sans 3" pitchFamily="34" charset="-120"/>
              </a:rPr>
              <a:t>Transaction and Loan classes shown</a:t>
            </a:r>
            <a:endParaRPr lang="en-US" sz="1550" dirty="0"/>
          </a:p>
        </p:txBody>
      </p:sp>
      <p:sp>
        <p:nvSpPr>
          <p:cNvPr id="12" name="Text 9"/>
          <p:cNvSpPr/>
          <p:nvPr/>
        </p:nvSpPr>
        <p:spPr>
          <a:xfrm>
            <a:off x="9739472" y="3340524"/>
            <a:ext cx="2338860" cy="292185"/>
          </a:xfrm>
          <a:prstGeom prst="rect">
            <a:avLst/>
          </a:prstGeom>
          <a:noFill/>
          <a:ln/>
        </p:spPr>
        <p:txBody>
          <a:bodyPr wrap="none" lIns="0" tIns="0" rIns="0" bIns="0" rtlCol="0" anchor="t"/>
          <a:lstStyle/>
          <a:p>
            <a:pPr algn="l" indent="0" marL="0">
              <a:lnSpc>
                <a:spcPts val="2300"/>
              </a:lnSpc>
              <a:buNone/>
            </a:pPr>
            <a:r>
              <a:rPr lang="en-US" sz="1800" dirty="0">
                <a:solidFill>
                  <a:srgbClr val="38512F"/>
                </a:solidFill>
                <a:latin typeface="Lora" pitchFamily="34" charset="0"/>
                <a:ea typeface="Lora" pitchFamily="34" charset="-122"/>
                <a:cs typeface="Lora" pitchFamily="34" charset="-120"/>
              </a:rPr>
              <a:t>Bank Entity</a:t>
            </a:r>
            <a:endParaRPr lang="en-US" sz="1800" dirty="0"/>
          </a:p>
        </p:txBody>
      </p:sp>
      <p:sp>
        <p:nvSpPr>
          <p:cNvPr id="13" name="Text 10"/>
          <p:cNvSpPr/>
          <p:nvPr/>
        </p:nvSpPr>
        <p:spPr>
          <a:xfrm>
            <a:off x="9739472" y="3721072"/>
            <a:ext cx="2971207" cy="429389"/>
          </a:xfrm>
          <a:prstGeom prst="rect">
            <a:avLst/>
          </a:prstGeom>
          <a:noFill/>
          <a:ln/>
        </p:spPr>
        <p:txBody>
          <a:bodyPr wrap="square" lIns="0" tIns="0" rIns="0" bIns="0" rtlCol="0" anchor="t"/>
          <a:lstStyle/>
          <a:p>
            <a:pPr algn="l" indent="0" marL="0">
              <a:lnSpc>
                <a:spcPts val="1650"/>
              </a:lnSpc>
              <a:buNone/>
            </a:pPr>
            <a:r>
              <a:rPr lang="en-US" sz="1550" dirty="0">
                <a:solidFill>
                  <a:srgbClr val="3A3630"/>
                </a:solidFill>
                <a:latin typeface="Source Sans 3" pitchFamily="34" charset="0"/>
                <a:ea typeface="Source Sans 3" pitchFamily="34" charset="-122"/>
                <a:cs typeface="Source Sans 3" pitchFamily="34" charset="-120"/>
              </a:rPr>
              <a:t>Bank aggregates branches and services</a:t>
            </a:r>
            <a:endParaRPr lang="en-US" sz="1550" dirty="0"/>
          </a:p>
        </p:txBody>
      </p:sp>
      <p:sp>
        <p:nvSpPr>
          <p:cNvPr id="14" name="Text 11"/>
          <p:cNvSpPr/>
          <p:nvPr/>
        </p:nvSpPr>
        <p:spPr>
          <a:xfrm>
            <a:off x="2629180" y="2617052"/>
            <a:ext cx="2338860" cy="292185"/>
          </a:xfrm>
          <a:prstGeom prst="rect">
            <a:avLst/>
          </a:prstGeom>
          <a:noFill/>
          <a:ln/>
        </p:spPr>
        <p:txBody>
          <a:bodyPr wrap="none" lIns="0" tIns="0" rIns="0" bIns="0" rtlCol="0" anchor="t"/>
          <a:lstStyle/>
          <a:p>
            <a:pPr algn="r" indent="0" marL="0">
              <a:lnSpc>
                <a:spcPts val="2300"/>
              </a:lnSpc>
              <a:buNone/>
            </a:pPr>
            <a:r>
              <a:rPr lang="en-US" sz="1800" dirty="0">
                <a:solidFill>
                  <a:srgbClr val="38512F"/>
                </a:solidFill>
                <a:latin typeface="Lora" pitchFamily="34" charset="0"/>
                <a:ea typeface="Lora" pitchFamily="34" charset="-122"/>
                <a:cs typeface="Lora" pitchFamily="34" charset="-120"/>
              </a:rPr>
              <a:t>Key Associations</a:t>
            </a:r>
            <a:endParaRPr lang="en-US" sz="1800" dirty="0"/>
          </a:p>
        </p:txBody>
      </p:sp>
      <p:sp>
        <p:nvSpPr>
          <p:cNvPr id="15" name="Text 12"/>
          <p:cNvSpPr/>
          <p:nvPr/>
        </p:nvSpPr>
        <p:spPr>
          <a:xfrm>
            <a:off x="1919515" y="2997600"/>
            <a:ext cx="3048525" cy="429389"/>
          </a:xfrm>
          <a:prstGeom prst="rect">
            <a:avLst/>
          </a:prstGeom>
          <a:noFill/>
          <a:ln/>
        </p:spPr>
        <p:txBody>
          <a:bodyPr wrap="square" lIns="0" tIns="0" rIns="0" bIns="0" rtlCol="0" anchor="t"/>
          <a:lstStyle/>
          <a:p>
            <a:pPr algn="r" indent="0" marL="0">
              <a:lnSpc>
                <a:spcPts val="1650"/>
              </a:lnSpc>
              <a:buNone/>
            </a:pPr>
            <a:r>
              <a:rPr lang="en-US" sz="1550" dirty="0">
                <a:solidFill>
                  <a:srgbClr val="3A3630"/>
                </a:solidFill>
                <a:latin typeface="Source Sans 3" pitchFamily="34" charset="0"/>
                <a:ea typeface="Source Sans 3" pitchFamily="34" charset="-122"/>
                <a:cs typeface="Source Sans 3" pitchFamily="34" charset="-120"/>
              </a:rPr>
              <a:t>Customer 1..* Accounts; Account 1..* Transactions</a:t>
            </a:r>
            <a:endParaRPr lang="en-US" sz="1550" dirty="0"/>
          </a:p>
        </p:txBody>
      </p:sp>
      <p:sp>
        <p:nvSpPr>
          <p:cNvPr id="16" name="Text 13"/>
          <p:cNvSpPr/>
          <p:nvPr/>
        </p:nvSpPr>
        <p:spPr>
          <a:xfrm>
            <a:off x="1651873" y="7491651"/>
            <a:ext cx="11326535" cy="241102"/>
          </a:xfrm>
          <a:prstGeom prst="rect">
            <a:avLst/>
          </a:prstGeom>
          <a:noFill/>
          <a:ln/>
        </p:spPr>
        <p:txBody>
          <a:bodyPr wrap="none" lIns="0" tIns="0" rIns="0" bIns="0" rtlCol="0" anchor="t"/>
          <a:lstStyle/>
          <a:p>
            <a:pPr algn="l" indent="0" marL="0">
              <a:lnSpc>
                <a:spcPts val="1850"/>
              </a:lnSpc>
              <a:buNone/>
            </a:pPr>
            <a:r>
              <a:rPr lang="en-US" sz="1350" dirty="0">
                <a:solidFill>
                  <a:srgbClr val="3A3630"/>
                </a:solidFill>
                <a:latin typeface="Source Sans 3" pitchFamily="34" charset="0"/>
                <a:ea typeface="Source Sans 3" pitchFamily="34" charset="-122"/>
                <a:cs typeface="Source Sans 3" pitchFamily="34" charset="-120"/>
              </a:rPr>
              <a:t>This diagram serves as a blueprint for developers, guiding the implementation of the system's core components and ensuring a robust, scalable design.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2713" y="1077158"/>
            <a:ext cx="8430697" cy="506016"/>
          </a:xfrm>
          <a:prstGeom prst="rect">
            <a:avLst/>
          </a:prstGeom>
          <a:noFill/>
          <a:ln/>
        </p:spPr>
        <p:txBody>
          <a:bodyPr wrap="none" lIns="0" tIns="0" rIns="0" bIns="0" rtlCol="0" anchor="t"/>
          <a:lstStyle/>
          <a:p>
            <a:pPr algn="l" indent="0" marL="0">
              <a:lnSpc>
                <a:spcPts val="3950"/>
              </a:lnSpc>
              <a:buNone/>
            </a:pPr>
            <a:r>
              <a:rPr lang="en-US" sz="3150" dirty="0">
                <a:solidFill>
                  <a:srgbClr val="38512F"/>
                </a:solidFill>
                <a:latin typeface="Lora" pitchFamily="34" charset="0"/>
                <a:ea typeface="Lora" pitchFamily="34" charset="-122"/>
                <a:cs typeface="Lora" pitchFamily="34" charset="-120"/>
              </a:rPr>
              <a:t>Class Diagram: Deconstructing Relationships</a:t>
            </a:r>
            <a:endParaRPr lang="en-US" sz="3150" dirty="0"/>
          </a:p>
        </p:txBody>
      </p:sp>
      <p:sp>
        <p:nvSpPr>
          <p:cNvPr id="3" name="Shape 1"/>
          <p:cNvSpPr/>
          <p:nvPr/>
        </p:nvSpPr>
        <p:spPr>
          <a:xfrm>
            <a:off x="752713" y="1969651"/>
            <a:ext cx="3136225" cy="4312325"/>
          </a:xfrm>
          <a:prstGeom prst="roundRect">
            <a:avLst>
              <a:gd name="adj" fmla="val 1029"/>
            </a:avLst>
          </a:prstGeom>
          <a:solidFill>
            <a:srgbClr val="F3E7D4"/>
          </a:solidFill>
          <a:ln/>
        </p:spPr>
      </p:sp>
      <p:sp>
        <p:nvSpPr>
          <p:cNvPr id="4" name="Shape 2"/>
          <p:cNvSpPr/>
          <p:nvPr/>
        </p:nvSpPr>
        <p:spPr>
          <a:xfrm>
            <a:off x="967740" y="2184678"/>
            <a:ext cx="645200" cy="645200"/>
          </a:xfrm>
          <a:prstGeom prst="roundRect">
            <a:avLst>
              <a:gd name="adj" fmla="val 14170932"/>
            </a:avLst>
          </a:prstGeom>
          <a:solidFill>
            <a:srgbClr val="38512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5143" y="2362081"/>
            <a:ext cx="290274" cy="290274"/>
          </a:xfrm>
          <a:prstGeom prst="rect">
            <a:avLst/>
          </a:prstGeom>
        </p:spPr>
      </p:pic>
      <p:sp>
        <p:nvSpPr>
          <p:cNvPr id="6" name="Text 3"/>
          <p:cNvSpPr/>
          <p:nvPr/>
        </p:nvSpPr>
        <p:spPr>
          <a:xfrm>
            <a:off x="967740" y="3023116"/>
            <a:ext cx="2530316" cy="316230"/>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User Hierarchy</a:t>
            </a:r>
            <a:endParaRPr lang="en-US" sz="1950" dirty="0"/>
          </a:p>
        </p:txBody>
      </p:sp>
      <p:sp>
        <p:nvSpPr>
          <p:cNvPr id="7" name="Text 4"/>
          <p:cNvSpPr/>
          <p:nvPr/>
        </p:nvSpPr>
        <p:spPr>
          <a:xfrm>
            <a:off x="967740" y="3455194"/>
            <a:ext cx="2706172" cy="2611755"/>
          </a:xfrm>
          <a:prstGeom prst="rect">
            <a:avLst/>
          </a:prstGeom>
          <a:noFill/>
          <a:ln/>
        </p:spPr>
        <p:txBody>
          <a:bodyPr wrap="square" lIns="0" tIns="0" rIns="0" bIns="0" rtlCol="0" anchor="t"/>
          <a:lstStyle/>
          <a:p>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The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User</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class serves as a base, with specialised subclasses like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Customer</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BankTeller</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and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Admin</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inheriting common properties and behaviours. This ensures code reusability and a clear organisational structure.</a:t>
            </a:r>
            <a:endParaRPr lang="en-US" sz="1650" dirty="0"/>
          </a:p>
        </p:txBody>
      </p:sp>
      <p:sp>
        <p:nvSpPr>
          <p:cNvPr id="8" name="Shape 5"/>
          <p:cNvSpPr/>
          <p:nvPr/>
        </p:nvSpPr>
        <p:spPr>
          <a:xfrm>
            <a:off x="4082177" y="1969651"/>
            <a:ext cx="3136344" cy="4312325"/>
          </a:xfrm>
          <a:prstGeom prst="roundRect">
            <a:avLst>
              <a:gd name="adj" fmla="val 1029"/>
            </a:avLst>
          </a:prstGeom>
          <a:solidFill>
            <a:srgbClr val="F3E7D4"/>
          </a:solidFill>
          <a:ln/>
        </p:spPr>
      </p:sp>
      <p:sp>
        <p:nvSpPr>
          <p:cNvPr id="9" name="Shape 6"/>
          <p:cNvSpPr/>
          <p:nvPr/>
        </p:nvSpPr>
        <p:spPr>
          <a:xfrm>
            <a:off x="4297204" y="2184678"/>
            <a:ext cx="645200" cy="645200"/>
          </a:xfrm>
          <a:prstGeom prst="roundRect">
            <a:avLst>
              <a:gd name="adj" fmla="val 14170932"/>
            </a:avLst>
          </a:prstGeom>
          <a:solidFill>
            <a:srgbClr val="38512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607" y="2362081"/>
            <a:ext cx="290274" cy="290274"/>
          </a:xfrm>
          <a:prstGeom prst="rect">
            <a:avLst/>
          </a:prstGeom>
        </p:spPr>
      </p:pic>
      <p:sp>
        <p:nvSpPr>
          <p:cNvPr id="11" name="Text 7"/>
          <p:cNvSpPr/>
          <p:nvPr/>
        </p:nvSpPr>
        <p:spPr>
          <a:xfrm>
            <a:off x="4297204" y="3023116"/>
            <a:ext cx="2660213" cy="316230"/>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Account Specialisation</a:t>
            </a:r>
            <a:endParaRPr lang="en-US" sz="1950" dirty="0"/>
          </a:p>
        </p:txBody>
      </p:sp>
      <p:sp>
        <p:nvSpPr>
          <p:cNvPr id="12" name="Text 8"/>
          <p:cNvSpPr/>
          <p:nvPr/>
        </p:nvSpPr>
        <p:spPr>
          <a:xfrm>
            <a:off x="4297204" y="3455194"/>
            <a:ext cx="2706291" cy="1958816"/>
          </a:xfrm>
          <a:prstGeom prst="rect">
            <a:avLst/>
          </a:prstGeom>
          <a:noFill/>
          <a:ln/>
        </p:spPr>
        <p:txBody>
          <a:bodyPr wrap="square" lIns="0" tIns="0" rIns="0" bIns="0" rtlCol="0" anchor="t"/>
          <a:lstStyle/>
          <a:p>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Similarly, the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Account</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class is extended by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SavingsAccount</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and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CheckingAccount</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each with unique attributes and rules specific to their account types.</a:t>
            </a:r>
            <a:endParaRPr lang="en-US" sz="1650" dirty="0"/>
          </a:p>
        </p:txBody>
      </p:sp>
      <p:sp>
        <p:nvSpPr>
          <p:cNvPr id="13" name="Shape 9"/>
          <p:cNvSpPr/>
          <p:nvPr/>
        </p:nvSpPr>
        <p:spPr>
          <a:xfrm>
            <a:off x="7411760" y="1969651"/>
            <a:ext cx="3136344" cy="4312325"/>
          </a:xfrm>
          <a:prstGeom prst="roundRect">
            <a:avLst>
              <a:gd name="adj" fmla="val 1029"/>
            </a:avLst>
          </a:prstGeom>
          <a:solidFill>
            <a:srgbClr val="F3E7D4"/>
          </a:solidFill>
          <a:ln/>
        </p:spPr>
      </p:sp>
      <p:sp>
        <p:nvSpPr>
          <p:cNvPr id="14" name="Shape 10"/>
          <p:cNvSpPr/>
          <p:nvPr/>
        </p:nvSpPr>
        <p:spPr>
          <a:xfrm>
            <a:off x="7626787" y="2184678"/>
            <a:ext cx="645200" cy="645200"/>
          </a:xfrm>
          <a:prstGeom prst="roundRect">
            <a:avLst>
              <a:gd name="adj" fmla="val 14170932"/>
            </a:avLst>
          </a:prstGeom>
          <a:solidFill>
            <a:srgbClr val="38512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4190" y="2362081"/>
            <a:ext cx="290274" cy="290274"/>
          </a:xfrm>
          <a:prstGeom prst="rect">
            <a:avLst/>
          </a:prstGeom>
        </p:spPr>
      </p:pic>
      <p:sp>
        <p:nvSpPr>
          <p:cNvPr id="16" name="Text 11"/>
          <p:cNvSpPr/>
          <p:nvPr/>
        </p:nvSpPr>
        <p:spPr>
          <a:xfrm>
            <a:off x="7626787" y="3023116"/>
            <a:ext cx="2706291" cy="632460"/>
          </a:xfrm>
          <a:prstGeom prst="rect">
            <a:avLst/>
          </a:prstGeom>
          <a:noFill/>
          <a:ln/>
        </p:spPr>
        <p:txBody>
          <a:bodyPr wrap="squar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Customer-Account Linkage</a:t>
            </a:r>
            <a:endParaRPr lang="en-US" sz="1950" dirty="0"/>
          </a:p>
        </p:txBody>
      </p:sp>
      <p:sp>
        <p:nvSpPr>
          <p:cNvPr id="17" name="Text 12"/>
          <p:cNvSpPr/>
          <p:nvPr/>
        </p:nvSpPr>
        <p:spPr>
          <a:xfrm>
            <a:off x="7626787" y="3771424"/>
            <a:ext cx="2706291" cy="1958816"/>
          </a:xfrm>
          <a:prstGeom prst="rect">
            <a:avLst/>
          </a:prstGeom>
          <a:noFill/>
          <a:ln/>
        </p:spPr>
        <p:txBody>
          <a:bodyPr wrap="square" lIns="0" tIns="0" rIns="0" bIns="0" rtlCol="0" anchor="t"/>
          <a:lstStyle/>
          <a:p>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A crucial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Association</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exists where a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Customer</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can own multiple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Accounts</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 one-to-many relationship), meticulously tracking financial assets.</a:t>
            </a:r>
            <a:endParaRPr lang="en-US" sz="1650" dirty="0"/>
          </a:p>
        </p:txBody>
      </p:sp>
      <p:sp>
        <p:nvSpPr>
          <p:cNvPr id="18" name="Shape 13"/>
          <p:cNvSpPr/>
          <p:nvPr/>
        </p:nvSpPr>
        <p:spPr>
          <a:xfrm>
            <a:off x="10741343" y="1969651"/>
            <a:ext cx="3136344" cy="4312325"/>
          </a:xfrm>
          <a:prstGeom prst="roundRect">
            <a:avLst>
              <a:gd name="adj" fmla="val 1029"/>
            </a:avLst>
          </a:prstGeom>
          <a:solidFill>
            <a:srgbClr val="F3E7D4"/>
          </a:solidFill>
          <a:ln/>
        </p:spPr>
      </p:sp>
      <p:sp>
        <p:nvSpPr>
          <p:cNvPr id="19" name="Shape 14"/>
          <p:cNvSpPr/>
          <p:nvPr/>
        </p:nvSpPr>
        <p:spPr>
          <a:xfrm>
            <a:off x="10956369" y="2184678"/>
            <a:ext cx="645200" cy="645200"/>
          </a:xfrm>
          <a:prstGeom prst="roundRect">
            <a:avLst>
              <a:gd name="adj" fmla="val 14170932"/>
            </a:avLst>
          </a:prstGeom>
          <a:solidFill>
            <a:srgbClr val="38512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3773" y="2362081"/>
            <a:ext cx="290274" cy="290274"/>
          </a:xfrm>
          <a:prstGeom prst="rect">
            <a:avLst/>
          </a:prstGeom>
        </p:spPr>
      </p:pic>
      <p:sp>
        <p:nvSpPr>
          <p:cNvPr id="21" name="Text 15"/>
          <p:cNvSpPr/>
          <p:nvPr/>
        </p:nvSpPr>
        <p:spPr>
          <a:xfrm>
            <a:off x="10956369" y="3023116"/>
            <a:ext cx="2706291" cy="632460"/>
          </a:xfrm>
          <a:prstGeom prst="rect">
            <a:avLst/>
          </a:prstGeom>
          <a:noFill/>
          <a:ln/>
        </p:spPr>
        <p:txBody>
          <a:bodyPr wrap="squar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Account-Transaction Recording</a:t>
            </a:r>
            <a:endParaRPr lang="en-US" sz="1950" dirty="0"/>
          </a:p>
        </p:txBody>
      </p:sp>
      <p:sp>
        <p:nvSpPr>
          <p:cNvPr id="22" name="Text 16"/>
          <p:cNvSpPr/>
          <p:nvPr/>
        </p:nvSpPr>
        <p:spPr>
          <a:xfrm>
            <a:off x="10956369" y="3771424"/>
            <a:ext cx="2706291" cy="1958816"/>
          </a:xfrm>
          <a:prstGeom prst="rect">
            <a:avLst/>
          </a:prstGeom>
          <a:noFill/>
          <a:ln/>
        </p:spPr>
        <p:txBody>
          <a:bodyPr wrap="square" lIns="0" tIns="0" rIns="0" bIns="0" rtlCol="0" anchor="t"/>
          <a:lstStyle/>
          <a:p>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Each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Account</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accurately records numerous </a:t>
            </a:r>
            <a:pPr algn="l" indent="0" marL="0">
              <a:lnSpc>
                <a:spcPts val="2550"/>
              </a:lnSpc>
              <a:buNone/>
            </a:pPr>
            <a:r>
              <a:rPr lang="en-US" sz="1650" b="1" dirty="0">
                <a:solidFill>
                  <a:srgbClr val="3A3630"/>
                </a:solidFill>
                <a:latin typeface="Source Sans 3" pitchFamily="34" charset="0"/>
                <a:ea typeface="Source Sans 3" pitchFamily="34" charset="-122"/>
                <a:cs typeface="Source Sans 3" pitchFamily="34" charset="-120"/>
              </a:rPr>
              <a:t>Transactions</a:t>
            </a:r>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 (also a one-to-many relationship), forming a comprehensive audit trail of all financial activities.</a:t>
            </a:r>
            <a:endParaRPr lang="en-US" sz="1650" dirty="0"/>
          </a:p>
        </p:txBody>
      </p:sp>
      <p:sp>
        <p:nvSpPr>
          <p:cNvPr id="23" name="Text 17"/>
          <p:cNvSpPr/>
          <p:nvPr/>
        </p:nvSpPr>
        <p:spPr>
          <a:xfrm>
            <a:off x="752713" y="6499384"/>
            <a:ext cx="13124974" cy="652939"/>
          </a:xfrm>
          <a:prstGeom prst="rect">
            <a:avLst/>
          </a:prstGeom>
          <a:noFill/>
          <a:ln/>
        </p:spPr>
        <p:txBody>
          <a:bodyPr wrap="square" lIns="0" tIns="0" rIns="0" bIns="0" rtlCol="0" anchor="t"/>
          <a:lstStyle/>
          <a:p>
            <a:pPr algn="l" indent="0" marL="0">
              <a:lnSpc>
                <a:spcPts val="2550"/>
              </a:lnSpc>
              <a:buNone/>
            </a:pPr>
            <a:r>
              <a:rPr lang="en-US" sz="1650" dirty="0">
                <a:solidFill>
                  <a:srgbClr val="3A3630"/>
                </a:solidFill>
                <a:latin typeface="Source Sans 3" pitchFamily="34" charset="0"/>
                <a:ea typeface="Source Sans 3" pitchFamily="34" charset="-122"/>
                <a:cs typeface="Source Sans 3" pitchFamily="34" charset="-120"/>
              </a:rPr>
              <a:t>These relationships form the backbone of the banking system's data integrity and operational logic, directly mapping to how data might be stored in database tables.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25072" y="524232"/>
            <a:ext cx="2097762" cy="262176"/>
          </a:xfrm>
          <a:prstGeom prst="rect">
            <a:avLst/>
          </a:prstGeom>
          <a:noFill/>
          <a:ln/>
        </p:spPr>
        <p:txBody>
          <a:bodyPr wrap="none" lIns="0" tIns="0" rIns="0" bIns="0" rtlCol="0" anchor="t"/>
          <a:lstStyle/>
          <a:p>
            <a:pPr algn="l" indent="0" marL="0">
              <a:lnSpc>
                <a:spcPts val="2050"/>
              </a:lnSpc>
              <a:buNone/>
            </a:pPr>
            <a:r>
              <a:rPr lang="en-US" sz="1650" dirty="0">
                <a:solidFill>
                  <a:srgbClr val="38512F"/>
                </a:solidFill>
                <a:latin typeface="Lora" pitchFamily="34" charset="0"/>
                <a:ea typeface="Lora" pitchFamily="34" charset="-122"/>
                <a:cs typeface="Lora" pitchFamily="34" charset="-120"/>
              </a:rPr>
              <a:t>Chapter 5</a:t>
            </a:r>
            <a:endParaRPr lang="en-US" sz="1650" dirty="0"/>
          </a:p>
        </p:txBody>
      </p:sp>
      <p:sp>
        <p:nvSpPr>
          <p:cNvPr id="3" name="Text 1"/>
          <p:cNvSpPr/>
          <p:nvPr/>
        </p:nvSpPr>
        <p:spPr>
          <a:xfrm>
            <a:off x="1525072" y="839510"/>
            <a:ext cx="7034213" cy="419457"/>
          </a:xfrm>
          <a:prstGeom prst="rect">
            <a:avLst/>
          </a:prstGeom>
          <a:noFill/>
          <a:ln/>
        </p:spPr>
        <p:txBody>
          <a:bodyPr wrap="none" lIns="0" tIns="0" rIns="0" bIns="0" rtlCol="0" anchor="t"/>
          <a:lstStyle/>
          <a:p>
            <a:pPr algn="l" indent="0" marL="0">
              <a:lnSpc>
                <a:spcPts val="3300"/>
              </a:lnSpc>
              <a:buNone/>
            </a:pPr>
            <a:r>
              <a:rPr lang="en-US" sz="2600" dirty="0">
                <a:solidFill>
                  <a:srgbClr val="38512F"/>
                </a:solidFill>
                <a:latin typeface="Lora" pitchFamily="34" charset="0"/>
                <a:ea typeface="Lora" pitchFamily="34" charset="-122"/>
                <a:cs typeface="Lora" pitchFamily="34" charset="-120"/>
              </a:rPr>
              <a:t>Sequence Diagram: Visualising Fund Transfer</a:t>
            </a:r>
            <a:endParaRPr lang="en-US" sz="2600" dirty="0"/>
          </a:p>
        </p:txBody>
      </p:sp>
      <p:sp>
        <p:nvSpPr>
          <p:cNvPr id="4" name="Text 2"/>
          <p:cNvSpPr/>
          <p:nvPr/>
        </p:nvSpPr>
        <p:spPr>
          <a:xfrm>
            <a:off x="1525072" y="1458158"/>
            <a:ext cx="11580257" cy="497919"/>
          </a:xfrm>
          <a:prstGeom prst="rect">
            <a:avLst/>
          </a:prstGeom>
          <a:noFill/>
          <a:ln/>
        </p:spPr>
        <p:txBody>
          <a:bodyPr wrap="square" lIns="0" tIns="0" rIns="0" bIns="0" rtlCol="0" anchor="t"/>
          <a:lstStyle/>
          <a:p>
            <a:pPr algn="l" indent="0" marL="0">
              <a:lnSpc>
                <a:spcPts val="1950"/>
              </a:lnSpc>
              <a:buNone/>
            </a:pPr>
            <a:r>
              <a:rPr lang="en-US" sz="1400" dirty="0">
                <a:solidFill>
                  <a:srgbClr val="3A3630"/>
                </a:solidFill>
                <a:latin typeface="Source Sans 3" pitchFamily="34" charset="0"/>
                <a:ea typeface="Source Sans 3" pitchFamily="34" charset="-122"/>
                <a:cs typeface="Source Sans 3" pitchFamily="34" charset="-120"/>
              </a:rPr>
              <a:t>The Sequence Diagram illustrates the dynamic behaviour of the system by modelling the interactions between objects in a time-ordered manner. Here, we focus on the complex, yet common, "Fund Transfer" process.</a:t>
            </a:r>
            <a:endParaRPr lang="en-US" sz="1400" dirty="0"/>
          </a:p>
        </p:txBody>
      </p:sp>
      <p:pic>
        <p:nvPicPr>
          <p:cNvPr id="5" name="Image 0" descr="preencoded.png">    </p:cNvPr>
          <p:cNvPicPr>
            <a:picLocks noChangeAspect="1"/>
          </p:cNvPicPr>
          <p:nvPr/>
        </p:nvPicPr>
        <p:blipFill>
          <a:blip r:embed="rId1"/>
          <a:stretch>
            <a:fillRect/>
          </a:stretch>
        </p:blipFill>
        <p:spPr>
          <a:xfrm>
            <a:off x="1572816" y="2105501"/>
            <a:ext cx="11484769" cy="4952524"/>
          </a:xfrm>
          <a:prstGeom prst="rect">
            <a:avLst/>
          </a:prstGeom>
        </p:spPr>
      </p:pic>
      <p:sp>
        <p:nvSpPr>
          <p:cNvPr id="6" name="Text 3"/>
          <p:cNvSpPr/>
          <p:nvPr/>
        </p:nvSpPr>
        <p:spPr>
          <a:xfrm>
            <a:off x="2345594" y="6128431"/>
            <a:ext cx="2452085" cy="30633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Lora" pitchFamily="34" charset="0"/>
                <a:ea typeface="Lora" pitchFamily="34" charset="-122"/>
                <a:cs typeface="Lora" pitchFamily="34" charset="-120"/>
              </a:rPr>
              <a:t>Notify Parties</a:t>
            </a:r>
            <a:endParaRPr lang="en-US" sz="1900" dirty="0"/>
          </a:p>
        </p:txBody>
      </p:sp>
      <p:sp>
        <p:nvSpPr>
          <p:cNvPr id="7" name="Text 4"/>
          <p:cNvSpPr/>
          <p:nvPr/>
        </p:nvSpPr>
        <p:spPr>
          <a:xfrm>
            <a:off x="2345594" y="4982002"/>
            <a:ext cx="2452085" cy="306329"/>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Lora" pitchFamily="34" charset="0"/>
                <a:ea typeface="Lora" pitchFamily="34" charset="-122"/>
                <a:cs typeface="Lora" pitchFamily="34" charset="-120"/>
              </a:rPr>
              <a:t>Process Transfer</a:t>
            </a:r>
            <a:endParaRPr lang="en-US" sz="1900" dirty="0"/>
          </a:p>
        </p:txBody>
      </p:sp>
      <p:sp>
        <p:nvSpPr>
          <p:cNvPr id="8" name="Text 5"/>
          <p:cNvSpPr/>
          <p:nvPr/>
        </p:nvSpPr>
        <p:spPr>
          <a:xfrm>
            <a:off x="2345594" y="3847153"/>
            <a:ext cx="2452085" cy="30633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Lora" pitchFamily="34" charset="0"/>
                <a:ea typeface="Lora" pitchFamily="34" charset="-122"/>
                <a:cs typeface="Lora" pitchFamily="34" charset="-120"/>
              </a:rPr>
              <a:t>Validate Account</a:t>
            </a:r>
            <a:endParaRPr lang="en-US" sz="1900" dirty="0"/>
          </a:p>
        </p:txBody>
      </p:sp>
      <p:sp>
        <p:nvSpPr>
          <p:cNvPr id="9" name="Text 6"/>
          <p:cNvSpPr/>
          <p:nvPr/>
        </p:nvSpPr>
        <p:spPr>
          <a:xfrm>
            <a:off x="2345594" y="2700723"/>
            <a:ext cx="2452085" cy="306330"/>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Lora" pitchFamily="34" charset="0"/>
                <a:ea typeface="Lora" pitchFamily="34" charset="-122"/>
                <a:cs typeface="Lora" pitchFamily="34" charset="-120"/>
              </a:rPr>
              <a:t>Authenticate</a:t>
            </a:r>
            <a:endParaRPr lang="en-US" sz="1900" dirty="0"/>
          </a:p>
        </p:txBody>
      </p:sp>
      <p:sp>
        <p:nvSpPr>
          <p:cNvPr id="10" name="Text 7"/>
          <p:cNvSpPr/>
          <p:nvPr/>
        </p:nvSpPr>
        <p:spPr>
          <a:xfrm>
            <a:off x="1525072" y="7207448"/>
            <a:ext cx="11580257" cy="497919"/>
          </a:xfrm>
          <a:prstGeom prst="rect">
            <a:avLst/>
          </a:prstGeom>
          <a:noFill/>
          <a:ln/>
        </p:spPr>
        <p:txBody>
          <a:bodyPr wrap="square" lIns="0" tIns="0" rIns="0" bIns="0" rtlCol="0" anchor="t"/>
          <a:lstStyle/>
          <a:p>
            <a:pPr algn="l" indent="0" marL="0">
              <a:lnSpc>
                <a:spcPts val="1950"/>
              </a:lnSpc>
              <a:buNone/>
            </a:pPr>
            <a:r>
              <a:rPr lang="en-US" sz="1400" dirty="0">
                <a:solidFill>
                  <a:srgbClr val="3A3630"/>
                </a:solidFill>
                <a:latin typeface="Source Sans 3" pitchFamily="34" charset="0"/>
                <a:ea typeface="Source Sans 3" pitchFamily="34" charset="-122"/>
                <a:cs typeface="Source Sans 3" pitchFamily="34" charset="-120"/>
              </a:rPr>
              <a:t>This diagram provides a step-by-step visualisation, revealing how different system components collaborate to complete a single, critical operation, from initial request to final confirmation.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025610" y="856774"/>
            <a:ext cx="4876324" cy="383381"/>
          </a:xfrm>
          <a:prstGeom prst="rect">
            <a:avLst/>
          </a:prstGeom>
          <a:noFill/>
          <a:ln/>
        </p:spPr>
        <p:txBody>
          <a:bodyPr wrap="none" lIns="0" tIns="0" rIns="0" bIns="0" rtlCol="0" anchor="t"/>
          <a:lstStyle/>
          <a:p>
            <a:pPr algn="l" indent="0" marL="0">
              <a:lnSpc>
                <a:spcPts val="3000"/>
              </a:lnSpc>
              <a:buNone/>
            </a:pPr>
            <a:r>
              <a:rPr lang="en-US" sz="2400" dirty="0">
                <a:solidFill>
                  <a:srgbClr val="38512F"/>
                </a:solidFill>
                <a:latin typeface="Lora" pitchFamily="34" charset="0"/>
                <a:ea typeface="Lora" pitchFamily="34" charset="-122"/>
                <a:cs typeface="Lora" pitchFamily="34" charset="-120"/>
              </a:rPr>
              <a:t>Dissecting the Fund Transfer Flow</a:t>
            </a:r>
            <a:endParaRPr lang="en-US" sz="2400" dirty="0"/>
          </a:p>
        </p:txBody>
      </p:sp>
      <p:sp>
        <p:nvSpPr>
          <p:cNvPr id="3" name="Text 1"/>
          <p:cNvSpPr/>
          <p:nvPr/>
        </p:nvSpPr>
        <p:spPr>
          <a:xfrm>
            <a:off x="2025610" y="1461849"/>
            <a:ext cx="10579179"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The fund transfer process is a multi-stage operation, carefully orchestrated across several system participants to ensure security, accuracy, and timely completion.</a:t>
            </a:r>
            <a:endParaRPr lang="en-US" sz="1250" dirty="0"/>
          </a:p>
        </p:txBody>
      </p:sp>
      <p:pic>
        <p:nvPicPr>
          <p:cNvPr id="4" name="Image 0" descr="preencoded.png">    </p:cNvPr>
          <p:cNvPicPr>
            <a:picLocks noChangeAspect="1"/>
          </p:cNvPicPr>
          <p:nvPr/>
        </p:nvPicPr>
        <p:blipFill>
          <a:blip r:embed="rId1"/>
          <a:stretch>
            <a:fillRect/>
          </a:stretch>
        </p:blipFill>
        <p:spPr>
          <a:xfrm>
            <a:off x="2025610" y="2024420"/>
            <a:ext cx="814507" cy="1069658"/>
          </a:xfrm>
          <a:prstGeom prst="rect">
            <a:avLst/>
          </a:prstGeom>
        </p:spPr>
      </p:pic>
      <p:sp>
        <p:nvSpPr>
          <p:cNvPr id="5" name="Text 2"/>
          <p:cNvSpPr/>
          <p:nvPr/>
        </p:nvSpPr>
        <p:spPr>
          <a:xfrm>
            <a:off x="2950964" y="2187297"/>
            <a:ext cx="2063710" cy="239554"/>
          </a:xfrm>
          <a:prstGeom prst="rect">
            <a:avLst/>
          </a:prstGeom>
          <a:noFill/>
          <a:ln/>
        </p:spPr>
        <p:txBody>
          <a:bodyPr wrap="none" lIns="0" tIns="0" rIns="0" bIns="0" rtlCol="0" anchor="t"/>
          <a:lstStyle/>
          <a:p>
            <a:pPr algn="l" indent="0" marL="0">
              <a:lnSpc>
                <a:spcPts val="1850"/>
              </a:lnSpc>
              <a:buNone/>
            </a:pPr>
            <a:r>
              <a:rPr lang="en-US" sz="1500" dirty="0">
                <a:solidFill>
                  <a:srgbClr val="3A3630"/>
                </a:solidFill>
                <a:latin typeface="Lora" pitchFamily="34" charset="0"/>
                <a:ea typeface="Lora" pitchFamily="34" charset="-122"/>
                <a:cs typeface="Lora" pitchFamily="34" charset="-120"/>
              </a:rPr>
              <a:t>1. Authentication Phase</a:t>
            </a:r>
            <a:endParaRPr lang="en-US" sz="1500" dirty="0"/>
          </a:p>
        </p:txBody>
      </p:sp>
      <p:sp>
        <p:nvSpPr>
          <p:cNvPr id="6" name="Text 3"/>
          <p:cNvSpPr/>
          <p:nvPr/>
        </p:nvSpPr>
        <p:spPr>
          <a:xfrm>
            <a:off x="2950964" y="2493288"/>
            <a:ext cx="9653826"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The customer initiates the transfer by logging into the mobile app. Their credentials are sent to the </a:t>
            </a:r>
            <a:pPr algn="l" indent="0" marL="0">
              <a:lnSpc>
                <a:spcPts val="1700"/>
              </a:lnSpc>
              <a:buNone/>
            </a:pPr>
            <a:r>
              <a:rPr lang="en-US" sz="1250" b="1" dirty="0">
                <a:solidFill>
                  <a:srgbClr val="3A3630"/>
                </a:solidFill>
                <a:latin typeface="Source Sans 3" pitchFamily="34" charset="0"/>
                <a:ea typeface="Source Sans 3" pitchFamily="34" charset="-122"/>
                <a:cs typeface="Source Sans 3" pitchFamily="34" charset="-120"/>
              </a:rPr>
              <a:t>Authentication Service</a:t>
            </a:r>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 for validation, ensuring only authorised users can proceed.</a:t>
            </a:r>
            <a:endParaRPr lang="en-US" sz="1250" dirty="0"/>
          </a:p>
        </p:txBody>
      </p:sp>
      <p:pic>
        <p:nvPicPr>
          <p:cNvPr id="7" name="Image 1" descr="preencoded.png">    </p:cNvPr>
          <p:cNvPicPr>
            <a:picLocks noChangeAspect="1"/>
          </p:cNvPicPr>
          <p:nvPr/>
        </p:nvPicPr>
        <p:blipFill>
          <a:blip r:embed="rId2"/>
          <a:stretch>
            <a:fillRect/>
          </a:stretch>
        </p:blipFill>
        <p:spPr>
          <a:xfrm>
            <a:off x="2025610" y="3094077"/>
            <a:ext cx="814507" cy="1069658"/>
          </a:xfrm>
          <a:prstGeom prst="rect">
            <a:avLst/>
          </a:prstGeom>
        </p:spPr>
      </p:pic>
      <p:sp>
        <p:nvSpPr>
          <p:cNvPr id="8" name="Text 4"/>
          <p:cNvSpPr/>
          <p:nvPr/>
        </p:nvSpPr>
        <p:spPr>
          <a:xfrm>
            <a:off x="2950964" y="3256955"/>
            <a:ext cx="1916430" cy="239554"/>
          </a:xfrm>
          <a:prstGeom prst="rect">
            <a:avLst/>
          </a:prstGeom>
          <a:noFill/>
          <a:ln/>
        </p:spPr>
        <p:txBody>
          <a:bodyPr wrap="none" lIns="0" tIns="0" rIns="0" bIns="0" rtlCol="0" anchor="t"/>
          <a:lstStyle/>
          <a:p>
            <a:pPr algn="l" indent="0" marL="0">
              <a:lnSpc>
                <a:spcPts val="1850"/>
              </a:lnSpc>
              <a:buNone/>
            </a:pPr>
            <a:r>
              <a:rPr lang="en-US" sz="1500" dirty="0">
                <a:solidFill>
                  <a:srgbClr val="3A3630"/>
                </a:solidFill>
                <a:latin typeface="Lora" pitchFamily="34" charset="0"/>
                <a:ea typeface="Lora" pitchFamily="34" charset="-122"/>
                <a:cs typeface="Lora" pitchFamily="34" charset="-120"/>
              </a:rPr>
              <a:t>2. Validation Phase</a:t>
            </a:r>
            <a:endParaRPr lang="en-US" sz="1500" dirty="0"/>
          </a:p>
        </p:txBody>
      </p:sp>
      <p:sp>
        <p:nvSpPr>
          <p:cNvPr id="9" name="Text 5"/>
          <p:cNvSpPr/>
          <p:nvPr/>
        </p:nvSpPr>
        <p:spPr>
          <a:xfrm>
            <a:off x="2950964" y="3562945"/>
            <a:ext cx="9653826"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The </a:t>
            </a:r>
            <a:pPr algn="l" indent="0" marL="0">
              <a:lnSpc>
                <a:spcPts val="1700"/>
              </a:lnSpc>
              <a:buNone/>
            </a:pPr>
            <a:r>
              <a:rPr lang="en-US" sz="1250" b="1" dirty="0">
                <a:solidFill>
                  <a:srgbClr val="3A3630"/>
                </a:solidFill>
                <a:latin typeface="Source Sans 3" pitchFamily="34" charset="0"/>
                <a:ea typeface="Source Sans 3" pitchFamily="34" charset="-122"/>
                <a:cs typeface="Source Sans 3" pitchFamily="34" charset="-120"/>
              </a:rPr>
              <a:t>Account Service</a:t>
            </a:r>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 verifies the sender's balance and checks the validity of the recipient's account. This prevents transactions with insufficient funds or incorrect details.</a:t>
            </a:r>
            <a:endParaRPr lang="en-US" sz="1250" dirty="0"/>
          </a:p>
        </p:txBody>
      </p:sp>
      <p:pic>
        <p:nvPicPr>
          <p:cNvPr id="10" name="Image 2" descr="preencoded.png">    </p:cNvPr>
          <p:cNvPicPr>
            <a:picLocks noChangeAspect="1"/>
          </p:cNvPicPr>
          <p:nvPr/>
        </p:nvPicPr>
        <p:blipFill>
          <a:blip r:embed="rId3"/>
          <a:stretch>
            <a:fillRect/>
          </a:stretch>
        </p:blipFill>
        <p:spPr>
          <a:xfrm>
            <a:off x="2025610" y="4163735"/>
            <a:ext cx="814507" cy="1069658"/>
          </a:xfrm>
          <a:prstGeom prst="rect">
            <a:avLst/>
          </a:prstGeom>
        </p:spPr>
      </p:pic>
      <p:sp>
        <p:nvSpPr>
          <p:cNvPr id="11" name="Text 6"/>
          <p:cNvSpPr/>
          <p:nvPr/>
        </p:nvSpPr>
        <p:spPr>
          <a:xfrm>
            <a:off x="2950964" y="4326612"/>
            <a:ext cx="1916430" cy="239554"/>
          </a:xfrm>
          <a:prstGeom prst="rect">
            <a:avLst/>
          </a:prstGeom>
          <a:noFill/>
          <a:ln/>
        </p:spPr>
        <p:txBody>
          <a:bodyPr wrap="none" lIns="0" tIns="0" rIns="0" bIns="0" rtlCol="0" anchor="t"/>
          <a:lstStyle/>
          <a:p>
            <a:pPr algn="l" indent="0" marL="0">
              <a:lnSpc>
                <a:spcPts val="1850"/>
              </a:lnSpc>
              <a:buNone/>
            </a:pPr>
            <a:r>
              <a:rPr lang="en-US" sz="1500" dirty="0">
                <a:solidFill>
                  <a:srgbClr val="3A3630"/>
                </a:solidFill>
                <a:latin typeface="Lora" pitchFamily="34" charset="0"/>
                <a:ea typeface="Lora" pitchFamily="34" charset="-122"/>
                <a:cs typeface="Lora" pitchFamily="34" charset="-120"/>
              </a:rPr>
              <a:t>3. Execution Phase</a:t>
            </a:r>
            <a:endParaRPr lang="en-US" sz="1500" dirty="0"/>
          </a:p>
        </p:txBody>
      </p:sp>
      <p:sp>
        <p:nvSpPr>
          <p:cNvPr id="12" name="Text 7"/>
          <p:cNvSpPr/>
          <p:nvPr/>
        </p:nvSpPr>
        <p:spPr>
          <a:xfrm>
            <a:off x="2950964" y="4632603"/>
            <a:ext cx="9653826"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Upon successful validation, the </a:t>
            </a:r>
            <a:pPr algn="l" indent="0" marL="0">
              <a:lnSpc>
                <a:spcPts val="1700"/>
              </a:lnSpc>
              <a:buNone/>
            </a:pPr>
            <a:r>
              <a:rPr lang="en-US" sz="1250" b="1" dirty="0">
                <a:solidFill>
                  <a:srgbClr val="3A3630"/>
                </a:solidFill>
                <a:latin typeface="Source Sans 3" pitchFamily="34" charset="0"/>
                <a:ea typeface="Source Sans 3" pitchFamily="34" charset="-122"/>
                <a:cs typeface="Source Sans 3" pitchFamily="34" charset="-120"/>
              </a:rPr>
              <a:t>Transaction Service</a:t>
            </a:r>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 debits the sender's account and credits the recipient's account. These operations are typically atomic to maintain data consistency.</a:t>
            </a:r>
            <a:endParaRPr lang="en-US" sz="1250" dirty="0"/>
          </a:p>
        </p:txBody>
      </p:sp>
      <p:pic>
        <p:nvPicPr>
          <p:cNvPr id="13" name="Image 3" descr="preencoded.png">    </p:cNvPr>
          <p:cNvPicPr>
            <a:picLocks noChangeAspect="1"/>
          </p:cNvPicPr>
          <p:nvPr/>
        </p:nvPicPr>
        <p:blipFill>
          <a:blip r:embed="rId4"/>
          <a:stretch>
            <a:fillRect/>
          </a:stretch>
        </p:blipFill>
        <p:spPr>
          <a:xfrm>
            <a:off x="2025610" y="5233392"/>
            <a:ext cx="814507" cy="1069658"/>
          </a:xfrm>
          <a:prstGeom prst="rect">
            <a:avLst/>
          </a:prstGeom>
        </p:spPr>
      </p:pic>
      <p:sp>
        <p:nvSpPr>
          <p:cNvPr id="14" name="Text 8"/>
          <p:cNvSpPr/>
          <p:nvPr/>
        </p:nvSpPr>
        <p:spPr>
          <a:xfrm>
            <a:off x="2950964" y="5396270"/>
            <a:ext cx="2694146" cy="239554"/>
          </a:xfrm>
          <a:prstGeom prst="rect">
            <a:avLst/>
          </a:prstGeom>
          <a:noFill/>
          <a:ln/>
        </p:spPr>
        <p:txBody>
          <a:bodyPr wrap="none" lIns="0" tIns="0" rIns="0" bIns="0" rtlCol="0" anchor="t"/>
          <a:lstStyle/>
          <a:p>
            <a:pPr algn="l" indent="0" marL="0">
              <a:lnSpc>
                <a:spcPts val="1850"/>
              </a:lnSpc>
              <a:buNone/>
            </a:pPr>
            <a:r>
              <a:rPr lang="en-US" sz="1500" dirty="0">
                <a:solidFill>
                  <a:srgbClr val="3A3630"/>
                </a:solidFill>
                <a:latin typeface="Lora" pitchFamily="34" charset="0"/>
                <a:ea typeface="Lora" pitchFamily="34" charset="-122"/>
                <a:cs typeface="Lora" pitchFamily="34" charset="-120"/>
              </a:rPr>
              <a:t>4. Confirmation &amp; Notification</a:t>
            </a:r>
            <a:endParaRPr lang="en-US" sz="1500" dirty="0"/>
          </a:p>
        </p:txBody>
      </p:sp>
      <p:sp>
        <p:nvSpPr>
          <p:cNvPr id="15" name="Text 9"/>
          <p:cNvSpPr/>
          <p:nvPr/>
        </p:nvSpPr>
        <p:spPr>
          <a:xfrm>
            <a:off x="2950964" y="5702260"/>
            <a:ext cx="9653826"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Finally, the mobile app displays a transaction receipt, and the </a:t>
            </a:r>
            <a:pPr algn="l" indent="0" marL="0">
              <a:lnSpc>
                <a:spcPts val="1700"/>
              </a:lnSpc>
              <a:buNone/>
            </a:pPr>
            <a:r>
              <a:rPr lang="en-US" sz="1250" b="1" dirty="0">
                <a:solidFill>
                  <a:srgbClr val="3A3630"/>
                </a:solidFill>
                <a:latin typeface="Source Sans 3" pitchFamily="34" charset="0"/>
                <a:ea typeface="Source Sans 3" pitchFamily="34" charset="-122"/>
                <a:cs typeface="Source Sans 3" pitchFamily="34" charset="-120"/>
              </a:rPr>
              <a:t>Notification Service</a:t>
            </a:r>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 dispatches an email or SMS to both sender and recipient, confirming the successful transfer.</a:t>
            </a:r>
            <a:endParaRPr lang="en-US" sz="1250" dirty="0"/>
          </a:p>
        </p:txBody>
      </p:sp>
      <p:pic>
        <p:nvPicPr>
          <p:cNvPr id="16" name="Image 4" descr="preencoded.png">    </p:cNvPr>
          <p:cNvPicPr>
            <a:picLocks noChangeAspect="1"/>
          </p:cNvPicPr>
          <p:nvPr/>
        </p:nvPicPr>
        <p:blipFill>
          <a:blip r:embed="rId5"/>
          <a:stretch>
            <a:fillRect/>
          </a:stretch>
        </p:blipFill>
        <p:spPr>
          <a:xfrm>
            <a:off x="2025610" y="6303050"/>
            <a:ext cx="814507" cy="1069658"/>
          </a:xfrm>
          <a:prstGeom prst="rect">
            <a:avLst/>
          </a:prstGeom>
        </p:spPr>
      </p:pic>
      <p:sp>
        <p:nvSpPr>
          <p:cNvPr id="17" name="Text 10"/>
          <p:cNvSpPr/>
          <p:nvPr/>
        </p:nvSpPr>
        <p:spPr>
          <a:xfrm>
            <a:off x="2950964" y="6465927"/>
            <a:ext cx="1916430" cy="239554"/>
          </a:xfrm>
          <a:prstGeom prst="rect">
            <a:avLst/>
          </a:prstGeom>
          <a:noFill/>
          <a:ln/>
        </p:spPr>
        <p:txBody>
          <a:bodyPr wrap="none" lIns="0" tIns="0" rIns="0" bIns="0" rtlCol="0" anchor="t"/>
          <a:lstStyle/>
          <a:p>
            <a:pPr algn="l" indent="0" marL="0">
              <a:lnSpc>
                <a:spcPts val="1850"/>
              </a:lnSpc>
              <a:buNone/>
            </a:pPr>
            <a:r>
              <a:rPr lang="en-US" sz="1500" dirty="0">
                <a:solidFill>
                  <a:srgbClr val="3A3630"/>
                </a:solidFill>
                <a:latin typeface="Lora" pitchFamily="34" charset="0"/>
                <a:ea typeface="Lora" pitchFamily="34" charset="-122"/>
                <a:cs typeface="Lora" pitchFamily="34" charset="-120"/>
              </a:rPr>
              <a:t>5. Error Handling</a:t>
            </a:r>
            <a:endParaRPr lang="en-US" sz="1500" dirty="0"/>
          </a:p>
        </p:txBody>
      </p:sp>
      <p:sp>
        <p:nvSpPr>
          <p:cNvPr id="18" name="Text 11"/>
          <p:cNvSpPr/>
          <p:nvPr/>
        </p:nvSpPr>
        <p:spPr>
          <a:xfrm>
            <a:off x="2950964" y="6771918"/>
            <a:ext cx="9653826" cy="437912"/>
          </a:xfrm>
          <a:prstGeom prst="rect">
            <a:avLst/>
          </a:prstGeom>
          <a:noFill/>
          <a:ln/>
        </p:spPr>
        <p:txBody>
          <a:bodyPr wrap="square" lIns="0" tIns="0" rIns="0" bIns="0" rtlCol="0" anchor="t"/>
          <a:lstStyle/>
          <a:p>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In cases like </a:t>
            </a:r>
            <a:pPr algn="l" indent="0" marL="0">
              <a:lnSpc>
                <a:spcPts val="1700"/>
              </a:lnSpc>
              <a:buNone/>
            </a:pPr>
            <a:r>
              <a:rPr lang="en-US" sz="1250" b="1" dirty="0">
                <a:solidFill>
                  <a:srgbClr val="3A3630"/>
                </a:solidFill>
                <a:latin typeface="Source Sans 3" pitchFamily="34" charset="0"/>
                <a:ea typeface="Source Sans 3" pitchFamily="34" charset="-122"/>
                <a:cs typeface="Source Sans 3" pitchFamily="34" charset="-120"/>
              </a:rPr>
              <a:t>insufficient funds</a:t>
            </a:r>
            <a:pPr algn="l" indent="0" marL="0">
              <a:lnSpc>
                <a:spcPts val="1700"/>
              </a:lnSpc>
              <a:buNone/>
            </a:pPr>
            <a:r>
              <a:rPr lang="en-US" sz="1250" dirty="0">
                <a:solidFill>
                  <a:srgbClr val="3A3630"/>
                </a:solidFill>
                <a:latin typeface="Source Sans 3" pitchFamily="34" charset="0"/>
                <a:ea typeface="Source Sans 3" pitchFamily="34" charset="-122"/>
                <a:cs typeface="Source Sans 3" pitchFamily="34" charset="-120"/>
              </a:rPr>
              <a:t>, an alternative flow is triggered. The customer is notified, and the transaction is gracefully aborted, ensuring system integrity.</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2026-02-14T20:32:51Z</dcterms:created>
  <dcterms:modified xsi:type="dcterms:W3CDTF">2026-02-14T20:32:51Z</dcterms:modified>
</cp:coreProperties>
</file>